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5143500" cx="9144000"/>
  <p:notesSz cx="6858000" cy="9144000"/>
  <p:embeddedFontLst>
    <p:embeddedFont>
      <p:font typeface="Lato"/>
      <p:regular r:id="rId36"/>
      <p:bold r:id="rId37"/>
      <p:italic r:id="rId38"/>
      <p:boldItalic r:id="rId39"/>
    </p:embeddedFont>
    <p:embeddedFont>
      <p:font typeface="Lato Light"/>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Light-regular.fntdata"/><Relationship Id="rId20" Type="http://schemas.openxmlformats.org/officeDocument/2006/relationships/slide" Target="slides/slide15.xml"/><Relationship Id="rId42" Type="http://schemas.openxmlformats.org/officeDocument/2006/relationships/font" Target="fonts/LatoLight-italic.fntdata"/><Relationship Id="rId41" Type="http://schemas.openxmlformats.org/officeDocument/2006/relationships/font" Target="fonts/LatoLight-bold.fntdata"/><Relationship Id="rId22" Type="http://schemas.openxmlformats.org/officeDocument/2006/relationships/slide" Target="slides/slide17.xml"/><Relationship Id="rId21" Type="http://schemas.openxmlformats.org/officeDocument/2006/relationships/slide" Target="slides/slide16.xml"/><Relationship Id="rId43" Type="http://schemas.openxmlformats.org/officeDocument/2006/relationships/font" Target="fonts/LatoLight-bold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Lato-bold.fntdata"/><Relationship Id="rId14" Type="http://schemas.openxmlformats.org/officeDocument/2006/relationships/slide" Target="slides/slide9.xml"/><Relationship Id="rId36" Type="http://schemas.openxmlformats.org/officeDocument/2006/relationships/font" Target="fonts/Lato-regular.fntdata"/><Relationship Id="rId17" Type="http://schemas.openxmlformats.org/officeDocument/2006/relationships/slide" Target="slides/slide12.xml"/><Relationship Id="rId39" Type="http://schemas.openxmlformats.org/officeDocument/2006/relationships/font" Target="fonts/Lato-boldItalic.fntdata"/><Relationship Id="rId16" Type="http://schemas.openxmlformats.org/officeDocument/2006/relationships/slide" Target="slides/slide11.xml"/><Relationship Id="rId38" Type="http://schemas.openxmlformats.org/officeDocument/2006/relationships/font" Target="fonts/Lat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jpg>
</file>

<file path=ppt/media/image21.png>
</file>

<file path=ppt/media/image22.png>
</file>

<file path=ppt/media/image23.png>
</file>

<file path=ppt/media/image24.png>
</file>

<file path=ppt/media/image3.png>
</file>

<file path=ppt/media/image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 name="Shape 36"/>
        <p:cNvGrpSpPr/>
        <p:nvPr/>
      </p:nvGrpSpPr>
      <p:grpSpPr>
        <a:xfrm>
          <a:off x="0" y="0"/>
          <a:ext cx="0" cy="0"/>
          <a:chOff x="0" y="0"/>
          <a:chExt cx="0" cy="0"/>
        </a:xfrm>
      </p:grpSpPr>
      <p:sp>
        <p:nvSpPr>
          <p:cNvPr id="37" name="Google Shape;37;g31d4805db87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 name="Google Shape;38;g31d4805db87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1d4805db87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1d4805db87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31d4805db87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31d4805db87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31d4805db87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31d4805db87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31d4805db87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31d4805db87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1d4805db87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1d4805db87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31d4805db87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31d4805db87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31d4805db87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31d4805db87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1d4805db87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1d4805db87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31d4805db87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31d4805db87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31d4805db87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31d4805db87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 name="Shape 41"/>
        <p:cNvGrpSpPr/>
        <p:nvPr/>
      </p:nvGrpSpPr>
      <p:grpSpPr>
        <a:xfrm>
          <a:off x="0" y="0"/>
          <a:ext cx="0" cy="0"/>
          <a:chOff x="0" y="0"/>
          <a:chExt cx="0" cy="0"/>
        </a:xfrm>
      </p:grpSpPr>
      <p:sp>
        <p:nvSpPr>
          <p:cNvPr id="42" name="Google Shape;42;g31d4805db87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 name="Google Shape;43;g31d4805db87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31d4805db87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31d4805db87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1d4805db87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1d4805db87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1d4805db87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1d4805db87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31d4805db87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31d4805db87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31d4805db87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31d4805db87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31d4805db87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31d4805db87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31d4805db87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31d4805db87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1d4805db87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31d4805db87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31d71c7b94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31d71c7b94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31d4805db87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31d4805db87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 name="Shape 46"/>
        <p:cNvGrpSpPr/>
        <p:nvPr/>
      </p:nvGrpSpPr>
      <p:grpSpPr>
        <a:xfrm>
          <a:off x="0" y="0"/>
          <a:ext cx="0" cy="0"/>
          <a:chOff x="0" y="0"/>
          <a:chExt cx="0" cy="0"/>
        </a:xfrm>
      </p:grpSpPr>
      <p:sp>
        <p:nvSpPr>
          <p:cNvPr id="47" name="Google Shape;47;g31d4805db87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 name="Google Shape;48;g31d4805db87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31d4805db87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31d4805db87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g31d4805db87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g31d4805db87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31d4805db87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31d4805db87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31d4805db87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31d4805db87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31d4805db87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31d4805db87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31d4805db87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31d4805db87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31d4805db87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31d4805db87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7.png"/><Relationship Id="rId4" Type="http://schemas.openxmlformats.org/officeDocument/2006/relationships/image" Target="../media/image2.png"/><Relationship Id="rId5"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2.png"/><Relationship Id="rId4"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5200"/>
              <a:buFont typeface="Arial"/>
              <a:buChar char="●"/>
              <a:defRPr b="0" i="0" sz="52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5200"/>
              <a:buFont typeface="Arial"/>
              <a:buChar char="○"/>
              <a:defRPr b="0" i="0" sz="52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5200"/>
              <a:buFont typeface="Arial"/>
              <a:buChar char="■"/>
              <a:defRPr b="0" i="0" sz="52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5200"/>
              <a:buFont typeface="Arial"/>
              <a:buChar char="●"/>
              <a:defRPr b="0" i="0" sz="52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5200"/>
              <a:buFont typeface="Arial"/>
              <a:buChar char="○"/>
              <a:defRPr b="0" i="0" sz="52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5200"/>
              <a:buFont typeface="Arial"/>
              <a:buChar char="■"/>
              <a:defRPr b="0" i="0" sz="52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5200"/>
              <a:buFont typeface="Arial"/>
              <a:buChar char="●"/>
              <a:defRPr b="0" i="0" sz="52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5200"/>
              <a:buFont typeface="Arial"/>
              <a:buChar char="○"/>
              <a:defRPr b="0" i="0" sz="52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5200"/>
              <a:buFont typeface="Arial"/>
              <a:buChar char="■"/>
              <a:defRPr b="0" i="0" sz="5200" u="none" cap="none" strike="noStrike">
                <a:solidFill>
                  <a:srgbClr val="000000"/>
                </a:solidFill>
                <a:latin typeface="Arial"/>
                <a:ea typeface="Arial"/>
                <a:cs typeface="Arial"/>
                <a:sym typeface="Arial"/>
              </a:defRPr>
            </a:lvl9pPr>
          </a:lstStyle>
          <a:p/>
        </p:txBody>
      </p:sp>
      <p:sp>
        <p:nvSpPr>
          <p:cNvPr id="10" name="Google Shape;10;p2"/>
          <p:cNvSpPr txBox="1"/>
          <p:nvPr>
            <p:ph idx="1" type="subTitle"/>
          </p:nvPr>
        </p:nvSpPr>
        <p:spPr>
          <a:xfrm>
            <a:off x="311700" y="2834125"/>
            <a:ext cx="8520600" cy="792600"/>
          </a:xfrm>
          <a:prstGeom prst="rect">
            <a:avLst/>
          </a:prstGeom>
          <a:noFill/>
          <a:ln>
            <a:noFill/>
          </a:ln>
        </p:spPr>
        <p:txBody>
          <a:bodyPr anchorCtr="0" anchor="t" bIns="0" lIns="0" spcFirstLastPara="1" rIns="0" wrap="square" tIns="0">
            <a:spAutoFit/>
          </a:bodyPr>
          <a:lstStyle>
            <a:lvl1pPr lvl="0" algn="ctr">
              <a:lnSpc>
                <a:spcPct val="100000"/>
              </a:lnSpc>
              <a:spcBef>
                <a:spcPts val="900"/>
              </a:spcBef>
              <a:spcAft>
                <a:spcPts val="0"/>
              </a:spcAft>
              <a:buSzPts val="2800"/>
              <a:buNone/>
              <a:defRPr sz="2800"/>
            </a:lvl1pPr>
            <a:lvl2pPr lvl="1" algn="ctr">
              <a:lnSpc>
                <a:spcPct val="100000"/>
              </a:lnSpc>
              <a:spcBef>
                <a:spcPts val="900"/>
              </a:spcBef>
              <a:spcAft>
                <a:spcPts val="0"/>
              </a:spcAft>
              <a:buSzPts val="2800"/>
              <a:buNone/>
              <a:defRPr sz="2800"/>
            </a:lvl2pPr>
            <a:lvl3pPr lvl="2" algn="ctr">
              <a:lnSpc>
                <a:spcPct val="100000"/>
              </a:lnSpc>
              <a:spcBef>
                <a:spcPts val="900"/>
              </a:spcBef>
              <a:spcAft>
                <a:spcPts val="0"/>
              </a:spcAft>
              <a:buSzPts val="2800"/>
              <a:buNone/>
              <a:defRPr sz="2800"/>
            </a:lvl3pPr>
            <a:lvl4pPr lvl="3" algn="ctr">
              <a:lnSpc>
                <a:spcPct val="100000"/>
              </a:lnSpc>
              <a:spcBef>
                <a:spcPts val="900"/>
              </a:spcBef>
              <a:spcAft>
                <a:spcPts val="0"/>
              </a:spcAft>
              <a:buSzPts val="2800"/>
              <a:buNone/>
              <a:defRPr sz="2800"/>
            </a:lvl4pPr>
            <a:lvl5pPr lvl="4" algn="ctr">
              <a:lnSpc>
                <a:spcPct val="100000"/>
              </a:lnSpc>
              <a:spcBef>
                <a:spcPts val="900"/>
              </a:spcBef>
              <a:spcAft>
                <a:spcPts val="0"/>
              </a:spcAft>
              <a:buSzPts val="2800"/>
              <a:buNone/>
              <a:defRPr sz="2800"/>
            </a:lvl5pPr>
            <a:lvl6pPr lvl="5" algn="ctr">
              <a:lnSpc>
                <a:spcPct val="100000"/>
              </a:lnSpc>
              <a:spcBef>
                <a:spcPts val="400"/>
              </a:spcBef>
              <a:spcAft>
                <a:spcPts val="0"/>
              </a:spcAft>
              <a:buSzPts val="2800"/>
              <a:buNone/>
              <a:defRPr sz="2800"/>
            </a:lvl6pPr>
            <a:lvl7pPr lvl="6" algn="ctr">
              <a:lnSpc>
                <a:spcPct val="100000"/>
              </a:lnSpc>
              <a:spcBef>
                <a:spcPts val="400"/>
              </a:spcBef>
              <a:spcAft>
                <a:spcPts val="0"/>
              </a:spcAft>
              <a:buSzPts val="2800"/>
              <a:buNone/>
              <a:defRPr sz="2800"/>
            </a:lvl7pPr>
            <a:lvl8pPr lvl="7" algn="ctr">
              <a:lnSpc>
                <a:spcPct val="100000"/>
              </a:lnSpc>
              <a:spcBef>
                <a:spcPts val="400"/>
              </a:spcBef>
              <a:spcAft>
                <a:spcPts val="0"/>
              </a:spcAft>
              <a:buSzPts val="2800"/>
              <a:buNone/>
              <a:defRPr sz="2800"/>
            </a:lvl8pPr>
            <a:lvl9pPr lvl="8" algn="ctr">
              <a:lnSpc>
                <a:spcPct val="100000"/>
              </a:lnSpc>
              <a:spcBef>
                <a:spcPts val="400"/>
              </a:spcBef>
              <a:spcAft>
                <a:spcPts val="0"/>
              </a:spcAft>
              <a:buSzPts val="2800"/>
              <a:buNone/>
              <a:defRPr sz="2800"/>
            </a:lvl9pPr>
          </a:lstStyle>
          <a:p/>
        </p:txBody>
      </p:sp>
      <p:sp>
        <p:nvSpPr>
          <p:cNvPr id="11" name="Google Shape;11;p2"/>
          <p:cNvSpPr txBox="1"/>
          <p:nvPr>
            <p:ph idx="12" type="sldNum"/>
          </p:nvPr>
        </p:nvSpPr>
        <p:spPr>
          <a:xfrm>
            <a:off x="8472458" y="4663217"/>
            <a:ext cx="548700" cy="393600"/>
          </a:xfrm>
          <a:prstGeom prst="rect">
            <a:avLst/>
          </a:prstGeom>
          <a:noFill/>
          <a:ln>
            <a:noFill/>
          </a:ln>
        </p:spPr>
        <p:txBody>
          <a:bodyPr anchorCtr="0" anchor="t" bIns="34275" lIns="68575" spcFirstLastPara="1" rIns="68575" wrap="square" tIns="34275">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1"/>
                </a:solidFill>
                <a:latin typeface="Lato"/>
                <a:ea typeface="Lato"/>
                <a:cs typeface="Lato"/>
                <a:sym typeface="Lato"/>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1"/>
                </a:solidFill>
                <a:latin typeface="Lato"/>
                <a:ea typeface="Lato"/>
                <a:cs typeface="Lato"/>
                <a:sym typeface="Lato"/>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1"/>
                </a:solidFill>
                <a:latin typeface="Lato"/>
                <a:ea typeface="Lato"/>
                <a:cs typeface="Lato"/>
                <a:sym typeface="Lato"/>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1"/>
                </a:solidFill>
                <a:latin typeface="Lato"/>
                <a:ea typeface="Lato"/>
                <a:cs typeface="Lato"/>
                <a:sym typeface="Lato"/>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1"/>
                </a:solidFill>
                <a:latin typeface="Lato"/>
                <a:ea typeface="Lato"/>
                <a:cs typeface="Lato"/>
                <a:sym typeface="Lato"/>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1"/>
                </a:solidFill>
                <a:latin typeface="Lato"/>
                <a:ea typeface="Lato"/>
                <a:cs typeface="Lato"/>
                <a:sym typeface="Lato"/>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1"/>
                </a:solidFill>
                <a:latin typeface="Lato"/>
                <a:ea typeface="Lato"/>
                <a:cs typeface="Lato"/>
                <a:sym typeface="Lato"/>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1"/>
                </a:solidFill>
                <a:latin typeface="Lato"/>
                <a:ea typeface="Lato"/>
                <a:cs typeface="Lato"/>
                <a:sym typeface="Lato"/>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Subtitle -  Text - Light">
  <p:cSld name="Title &amp; Subtitle -  Text - Light">
    <p:spTree>
      <p:nvGrpSpPr>
        <p:cNvPr id="12" name="Shape 12"/>
        <p:cNvGrpSpPr/>
        <p:nvPr/>
      </p:nvGrpSpPr>
      <p:grpSpPr>
        <a:xfrm>
          <a:off x="0" y="0"/>
          <a:ext cx="0" cy="0"/>
          <a:chOff x="0" y="0"/>
          <a:chExt cx="0" cy="0"/>
        </a:xfrm>
      </p:grpSpPr>
      <p:sp>
        <p:nvSpPr>
          <p:cNvPr id="13" name="Google Shape;13;p3"/>
          <p:cNvSpPr txBox="1"/>
          <p:nvPr>
            <p:ph idx="1" type="body"/>
          </p:nvPr>
        </p:nvSpPr>
        <p:spPr>
          <a:xfrm>
            <a:off x="455329" y="289844"/>
            <a:ext cx="8248200" cy="5058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rgbClr val="3C78D8"/>
              </a:buClr>
              <a:buSzPts val="1600"/>
              <a:buFont typeface="Lato"/>
              <a:buNone/>
              <a:defRPr b="1" i="0" sz="2700" cap="none">
                <a:solidFill>
                  <a:srgbClr val="3C78D8"/>
                </a:solidFill>
                <a:latin typeface="Lato"/>
                <a:ea typeface="Lato"/>
                <a:cs typeface="Lato"/>
                <a:sym typeface="Lato"/>
              </a:defRPr>
            </a:lvl1pPr>
            <a:lvl2pPr indent="-228600" lvl="1" marL="914400" algn="l">
              <a:lnSpc>
                <a:spcPct val="100000"/>
              </a:lnSpc>
              <a:spcBef>
                <a:spcPts val="900"/>
              </a:spcBef>
              <a:spcAft>
                <a:spcPts val="0"/>
              </a:spcAft>
              <a:buSzPts val="1200"/>
              <a:buFont typeface="Lato"/>
              <a:buNone/>
              <a:defRPr/>
            </a:lvl2pPr>
            <a:lvl3pPr indent="-228600" lvl="2" marL="1371600" algn="l">
              <a:lnSpc>
                <a:spcPct val="100000"/>
              </a:lnSpc>
              <a:spcBef>
                <a:spcPts val="900"/>
              </a:spcBef>
              <a:spcAft>
                <a:spcPts val="0"/>
              </a:spcAft>
              <a:buSzPts val="900"/>
              <a:buFont typeface="Lato"/>
              <a:buNone/>
              <a:defRPr/>
            </a:lvl3pPr>
            <a:lvl4pPr indent="-228600" lvl="3" marL="1828800" algn="l">
              <a:lnSpc>
                <a:spcPct val="100000"/>
              </a:lnSpc>
              <a:spcBef>
                <a:spcPts val="900"/>
              </a:spcBef>
              <a:spcAft>
                <a:spcPts val="0"/>
              </a:spcAft>
              <a:buSzPts val="700"/>
              <a:buFont typeface="Lato"/>
              <a:buNone/>
              <a:defRPr/>
            </a:lvl4pPr>
            <a:lvl5pPr indent="-228600" lvl="4" marL="2286000" algn="l">
              <a:lnSpc>
                <a:spcPct val="100000"/>
              </a:lnSpc>
              <a:spcBef>
                <a:spcPts val="900"/>
              </a:spcBef>
              <a:spcAft>
                <a:spcPts val="0"/>
              </a:spcAft>
              <a:buSzPts val="600"/>
              <a:buFont typeface="Lato"/>
              <a:buNone/>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cxnSp>
        <p:nvCxnSpPr>
          <p:cNvPr id="14" name="Google Shape;14;p3"/>
          <p:cNvCxnSpPr/>
          <p:nvPr/>
        </p:nvCxnSpPr>
        <p:spPr>
          <a:xfrm>
            <a:off x="8662184" y="4986821"/>
            <a:ext cx="0" cy="90000"/>
          </a:xfrm>
          <a:prstGeom prst="straightConnector1">
            <a:avLst/>
          </a:prstGeom>
          <a:noFill/>
          <a:ln cap="flat" cmpd="sng" w="9525">
            <a:solidFill>
              <a:srgbClr val="D8D8D8"/>
            </a:solidFill>
            <a:prstDash val="solid"/>
            <a:miter lim="800000"/>
            <a:headEnd len="sm" w="sm" type="none"/>
            <a:tailEnd len="sm" w="sm" type="none"/>
          </a:ln>
        </p:spPr>
      </p:cxnSp>
      <p:sp>
        <p:nvSpPr>
          <p:cNvPr id="15" name="Google Shape;15;p3"/>
          <p:cNvSpPr txBox="1"/>
          <p:nvPr/>
        </p:nvSpPr>
        <p:spPr>
          <a:xfrm>
            <a:off x="8632986" y="4950326"/>
            <a:ext cx="223500" cy="273900"/>
          </a:xfrm>
          <a:prstGeom prst="rect">
            <a:avLst/>
          </a:prstGeom>
          <a:noFill/>
          <a:ln>
            <a:noFill/>
          </a:ln>
        </p:spPr>
        <p:txBody>
          <a:bodyPr anchorCtr="0" anchor="t" bIns="34275" lIns="0" spcFirstLastPara="1" rIns="0" wrap="square" tIns="34275">
            <a:noAutofit/>
          </a:bodyPr>
          <a:lstStyle/>
          <a:p>
            <a:pPr indent="0" lvl="0" marL="0" marR="0" rtl="0" algn="r">
              <a:lnSpc>
                <a:spcPct val="100000"/>
              </a:lnSpc>
              <a:spcBef>
                <a:spcPts val="0"/>
              </a:spcBef>
              <a:spcAft>
                <a:spcPts val="0"/>
              </a:spcAft>
              <a:buClr>
                <a:srgbClr val="000000"/>
              </a:buClr>
              <a:buSzPts val="600"/>
              <a:buFont typeface="Arial"/>
              <a:buNone/>
            </a:pPr>
            <a:fld id="{00000000-1234-1234-1234-123412341234}" type="slidenum">
              <a:rPr b="0" i="0" lang="es" sz="600" u="none" cap="none" strike="noStrike">
                <a:solidFill>
                  <a:srgbClr val="810131"/>
                </a:solidFill>
                <a:latin typeface="Lato Light"/>
                <a:ea typeface="Lato Light"/>
                <a:cs typeface="Lato Light"/>
                <a:sym typeface="Lato Light"/>
              </a:rPr>
              <a:t>‹#›</a:t>
            </a:fld>
            <a:endParaRPr b="0" i="0" sz="600" u="none" cap="none" strike="noStrike">
              <a:solidFill>
                <a:srgbClr val="810131"/>
              </a:solidFill>
              <a:latin typeface="Lato Light"/>
              <a:ea typeface="Lato Light"/>
              <a:cs typeface="Lato Light"/>
              <a:sym typeface="Lato Light"/>
            </a:endParaRPr>
          </a:p>
        </p:txBody>
      </p:sp>
      <p:sp>
        <p:nvSpPr>
          <p:cNvPr id="16" name="Google Shape;16;p3"/>
          <p:cNvSpPr txBox="1"/>
          <p:nvPr>
            <p:ph idx="2" type="body"/>
          </p:nvPr>
        </p:nvSpPr>
        <p:spPr>
          <a:xfrm>
            <a:off x="454982" y="1031575"/>
            <a:ext cx="8248200" cy="3447300"/>
          </a:xfrm>
          <a:prstGeom prst="rect">
            <a:avLst/>
          </a:prstGeom>
          <a:noFill/>
          <a:ln>
            <a:noFill/>
          </a:ln>
        </p:spPr>
        <p:txBody>
          <a:bodyPr anchorCtr="0" anchor="t" bIns="0" lIns="0" spcFirstLastPara="1" rIns="0" wrap="square" tIns="0">
            <a:noAutofit/>
          </a:bodyPr>
          <a:lstStyle>
            <a:lvl1pPr indent="-228600" lvl="0" marL="457200" algn="just">
              <a:lnSpc>
                <a:spcPct val="150000"/>
              </a:lnSpc>
              <a:spcBef>
                <a:spcPts val="0"/>
              </a:spcBef>
              <a:spcAft>
                <a:spcPts val="0"/>
              </a:spcAft>
              <a:buSzPts val="900"/>
              <a:buFont typeface="Arial"/>
              <a:buNone/>
              <a:defRPr sz="1500">
                <a:solidFill>
                  <a:srgbClr val="000000"/>
                </a:solidFill>
                <a:latin typeface="Lato"/>
                <a:ea typeface="Lato"/>
                <a:cs typeface="Lato"/>
                <a:sym typeface="Lato"/>
              </a:defRPr>
            </a:lvl1pPr>
            <a:lvl2pPr indent="-228600" lvl="1" marL="914400" algn="l">
              <a:lnSpc>
                <a:spcPct val="100000"/>
              </a:lnSpc>
              <a:spcBef>
                <a:spcPts val="900"/>
              </a:spcBef>
              <a:spcAft>
                <a:spcPts val="0"/>
              </a:spcAft>
              <a:buSzPts val="1200"/>
              <a:buFont typeface="Lato"/>
              <a:buNone/>
              <a:defRPr/>
            </a:lvl2pPr>
            <a:lvl3pPr indent="-228600" lvl="2" marL="1371600" algn="l">
              <a:lnSpc>
                <a:spcPct val="100000"/>
              </a:lnSpc>
              <a:spcBef>
                <a:spcPts val="900"/>
              </a:spcBef>
              <a:spcAft>
                <a:spcPts val="0"/>
              </a:spcAft>
              <a:buSzPts val="900"/>
              <a:buFont typeface="Lato"/>
              <a:buNone/>
              <a:defRPr/>
            </a:lvl3pPr>
            <a:lvl4pPr indent="-228600" lvl="3" marL="1828800" algn="l">
              <a:lnSpc>
                <a:spcPct val="100000"/>
              </a:lnSpc>
              <a:spcBef>
                <a:spcPts val="900"/>
              </a:spcBef>
              <a:spcAft>
                <a:spcPts val="0"/>
              </a:spcAft>
              <a:buSzPts val="700"/>
              <a:buFont typeface="Lato"/>
              <a:buNone/>
              <a:defRPr/>
            </a:lvl4pPr>
            <a:lvl5pPr indent="-228600" lvl="4" marL="2286000" algn="l">
              <a:lnSpc>
                <a:spcPct val="100000"/>
              </a:lnSpc>
              <a:spcBef>
                <a:spcPts val="900"/>
              </a:spcBef>
              <a:spcAft>
                <a:spcPts val="0"/>
              </a:spcAft>
              <a:buSzPts val="600"/>
              <a:buFont typeface="Lato"/>
              <a:buNone/>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cxnSp>
        <p:nvCxnSpPr>
          <p:cNvPr id="17" name="Google Shape;17;p3"/>
          <p:cNvCxnSpPr/>
          <p:nvPr/>
        </p:nvCxnSpPr>
        <p:spPr>
          <a:xfrm>
            <a:off x="7438" y="4420802"/>
            <a:ext cx="9144000" cy="0"/>
          </a:xfrm>
          <a:prstGeom prst="straightConnector1">
            <a:avLst/>
          </a:prstGeom>
          <a:noFill/>
          <a:ln cap="flat" cmpd="sng" w="19050">
            <a:solidFill>
              <a:schemeClr val="dk2"/>
            </a:solidFill>
            <a:prstDash val="solid"/>
            <a:miter lim="800000"/>
            <a:headEnd len="sm" w="sm" type="none"/>
            <a:tailEnd len="sm" w="sm" type="none"/>
          </a:ln>
        </p:spPr>
      </p:cxnSp>
      <p:pic>
        <p:nvPicPr>
          <p:cNvPr id="18" name="Google Shape;18;p3"/>
          <p:cNvPicPr preferRelativeResize="0"/>
          <p:nvPr/>
        </p:nvPicPr>
        <p:blipFill rotWithShape="1">
          <a:blip r:embed="rId2">
            <a:alphaModFix/>
          </a:blip>
          <a:srcRect b="0" l="0" r="0" t="0"/>
          <a:stretch/>
        </p:blipFill>
        <p:spPr>
          <a:xfrm>
            <a:off x="4008399" y="4377850"/>
            <a:ext cx="1142075" cy="608975"/>
          </a:xfrm>
          <a:prstGeom prst="rect">
            <a:avLst/>
          </a:prstGeom>
          <a:noFill/>
          <a:ln>
            <a:noFill/>
          </a:ln>
          <a:effectLst>
            <a:outerShdw blurRad="50800" sx="1000" rotWithShape="0" algn="ctr" dir="5400000" dist="50800" sy="1000">
              <a:srgbClr val="000000"/>
            </a:outerShdw>
          </a:effectLst>
        </p:spPr>
      </p:pic>
      <p:pic>
        <p:nvPicPr>
          <p:cNvPr id="19" name="Google Shape;19;p3"/>
          <p:cNvPicPr preferRelativeResize="0"/>
          <p:nvPr/>
        </p:nvPicPr>
        <p:blipFill rotWithShape="1">
          <a:blip r:embed="rId3">
            <a:alphaModFix/>
          </a:blip>
          <a:srcRect b="26614" l="0" r="0" t="22823"/>
          <a:stretch/>
        </p:blipFill>
        <p:spPr>
          <a:xfrm>
            <a:off x="3384250" y="4478875"/>
            <a:ext cx="2375507" cy="614599"/>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ubtitle Slide">
  <p:cSld name="Title and subtitle Slide">
    <p:bg>
      <p:bgPr>
        <a:solidFill>
          <a:srgbClr val="810131">
            <a:alpha val="40390"/>
          </a:srgbClr>
        </a:solidFill>
      </p:bgPr>
    </p:bg>
    <p:spTree>
      <p:nvGrpSpPr>
        <p:cNvPr id="20" name="Shape 20"/>
        <p:cNvGrpSpPr/>
        <p:nvPr/>
      </p:nvGrpSpPr>
      <p:grpSpPr>
        <a:xfrm>
          <a:off x="0" y="0"/>
          <a:ext cx="0" cy="0"/>
          <a:chOff x="0" y="0"/>
          <a:chExt cx="0" cy="0"/>
        </a:xfrm>
      </p:grpSpPr>
      <p:pic>
        <p:nvPicPr>
          <p:cNvPr id="21" name="Google Shape;21;p4"/>
          <p:cNvPicPr preferRelativeResize="0"/>
          <p:nvPr/>
        </p:nvPicPr>
        <p:blipFill rotWithShape="1">
          <a:blip r:embed="rId2">
            <a:alphaModFix/>
          </a:blip>
          <a:srcRect b="-1" l="0" r="0" t="41443"/>
          <a:stretch/>
        </p:blipFill>
        <p:spPr>
          <a:xfrm>
            <a:off x="0" y="-14592"/>
            <a:ext cx="9143998" cy="5376964"/>
          </a:xfrm>
          <a:prstGeom prst="rect">
            <a:avLst/>
          </a:prstGeom>
          <a:noFill/>
          <a:ln>
            <a:noFill/>
          </a:ln>
          <a:effectLst>
            <a:outerShdw blurRad="50800" sx="1000" rotWithShape="0" algn="ctr" dir="5400000" dist="50800" sy="1000">
              <a:srgbClr val="000000"/>
            </a:outerShdw>
          </a:effectLst>
        </p:spPr>
      </p:pic>
      <p:sp>
        <p:nvSpPr>
          <p:cNvPr id="22" name="Google Shape;22;p4"/>
          <p:cNvSpPr txBox="1"/>
          <p:nvPr>
            <p:ph type="title"/>
          </p:nvPr>
        </p:nvSpPr>
        <p:spPr>
          <a:xfrm>
            <a:off x="1070043" y="2006648"/>
            <a:ext cx="7003800" cy="692400"/>
          </a:xfrm>
          <a:prstGeom prst="rect">
            <a:avLst/>
          </a:prstGeom>
          <a:noFill/>
          <a:ln>
            <a:noFill/>
          </a:ln>
        </p:spPr>
        <p:txBody>
          <a:bodyPr anchorCtr="0" anchor="b" bIns="34275" lIns="0" spcFirstLastPara="1" rIns="0" wrap="square" tIns="34275">
            <a:spAutoFit/>
          </a:bodyPr>
          <a:lstStyle>
            <a:lvl1pPr lvl="0" marR="0" rtl="0" algn="ctr">
              <a:lnSpc>
                <a:spcPct val="150000"/>
              </a:lnSpc>
              <a:spcBef>
                <a:spcPts val="0"/>
              </a:spcBef>
              <a:spcAft>
                <a:spcPts val="0"/>
              </a:spcAft>
              <a:buClr>
                <a:srgbClr val="3C78D8"/>
              </a:buClr>
              <a:buSzPts val="2700"/>
              <a:buFont typeface="Lato"/>
              <a:buNone/>
              <a:defRPr b="1" i="0" sz="2700" u="none" cap="none" strike="noStrike">
                <a:solidFill>
                  <a:srgbClr val="3C78D8"/>
                </a:solidFill>
                <a:latin typeface="Lato"/>
                <a:ea typeface="Lato"/>
                <a:cs typeface="Lato"/>
                <a:sym typeface="Lato"/>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3" name="Google Shape;23;p4"/>
          <p:cNvSpPr txBox="1"/>
          <p:nvPr/>
        </p:nvSpPr>
        <p:spPr>
          <a:xfrm>
            <a:off x="314961" y="3699552"/>
            <a:ext cx="7217100" cy="1377600"/>
          </a:xfrm>
          <a:prstGeom prst="rect">
            <a:avLst/>
          </a:prstGeom>
          <a:noFill/>
          <a:ln>
            <a:noFill/>
          </a:ln>
        </p:spPr>
        <p:txBody>
          <a:bodyPr anchorCtr="0" anchor="t" bIns="0" lIns="0" spcFirstLastPara="1" rIns="0" wrap="square" tIns="0">
            <a:spAutoFit/>
          </a:bodyPr>
          <a:lstStyle/>
          <a:p>
            <a:pPr indent="0" lvl="0" marL="76200" marR="0" rtl="0" algn="l">
              <a:lnSpc>
                <a:spcPct val="100000"/>
              </a:lnSpc>
              <a:spcBef>
                <a:spcPts val="900"/>
              </a:spcBef>
              <a:spcAft>
                <a:spcPts val="0"/>
              </a:spcAft>
              <a:buClr>
                <a:schemeClr val="dk2"/>
              </a:buClr>
              <a:buSzPts val="1500"/>
              <a:buFont typeface="Arial"/>
              <a:buNone/>
            </a:pPr>
            <a:r>
              <a:rPr b="1" i="0" lang="es" sz="1100" u="none" cap="none" strike="noStrike">
                <a:solidFill>
                  <a:srgbClr val="3C78D8"/>
                </a:solidFill>
                <a:latin typeface="Lato"/>
                <a:ea typeface="Lato"/>
                <a:cs typeface="Lato"/>
                <a:sym typeface="Lato"/>
              </a:rPr>
              <a:t>Subject</a:t>
            </a:r>
            <a:r>
              <a:rPr b="0" i="0" lang="es" sz="1100" u="none" cap="none" strike="noStrike">
                <a:solidFill>
                  <a:srgbClr val="3C78D8"/>
                </a:solidFill>
                <a:latin typeface="Lato"/>
                <a:ea typeface="Lato"/>
                <a:cs typeface="Lato"/>
                <a:sym typeface="Lato"/>
              </a:rPr>
              <a:t>: Artificial Intelligence</a:t>
            </a:r>
            <a:endParaRPr b="0" i="0" sz="1100" u="none" cap="none" strike="noStrike">
              <a:solidFill>
                <a:srgbClr val="3C78D8"/>
              </a:solidFill>
              <a:latin typeface="Arial"/>
              <a:ea typeface="Arial"/>
              <a:cs typeface="Arial"/>
              <a:sym typeface="Arial"/>
            </a:endParaRPr>
          </a:p>
          <a:p>
            <a:pPr indent="0" lvl="0" marL="76200" marR="0" rtl="0" algn="l">
              <a:lnSpc>
                <a:spcPct val="100000"/>
              </a:lnSpc>
              <a:spcBef>
                <a:spcPts val="900"/>
              </a:spcBef>
              <a:spcAft>
                <a:spcPts val="0"/>
              </a:spcAft>
              <a:buClr>
                <a:schemeClr val="dk2"/>
              </a:buClr>
              <a:buSzPts val="1500"/>
              <a:buFont typeface="Arial"/>
              <a:buNone/>
            </a:pPr>
            <a:r>
              <a:rPr b="1" i="0" lang="es" sz="1100" u="none" cap="none" strike="noStrike">
                <a:solidFill>
                  <a:srgbClr val="3C78D8"/>
                </a:solidFill>
                <a:latin typeface="Lato"/>
                <a:ea typeface="Lato"/>
                <a:cs typeface="Lato"/>
                <a:sym typeface="Lato"/>
              </a:rPr>
              <a:t>Professors</a:t>
            </a:r>
            <a:r>
              <a:rPr b="0" i="0" lang="es" sz="1100" u="none" cap="none" strike="noStrike">
                <a:solidFill>
                  <a:srgbClr val="3C78D8"/>
                </a:solidFill>
                <a:latin typeface="Lato"/>
                <a:ea typeface="Lato"/>
                <a:cs typeface="Lato"/>
                <a:sym typeface="Lato"/>
              </a:rPr>
              <a:t>: Edison jair Bejarano Sepulveda &amp; Ramon Mateo Navarro</a:t>
            </a:r>
            <a:endParaRPr b="0" i="0" sz="1100" u="none" cap="none" strike="noStrike">
              <a:solidFill>
                <a:srgbClr val="3C78D8"/>
              </a:solidFill>
              <a:latin typeface="Lato"/>
              <a:ea typeface="Lato"/>
              <a:cs typeface="Lato"/>
              <a:sym typeface="Lato"/>
            </a:endParaRPr>
          </a:p>
          <a:p>
            <a:pPr indent="0" lvl="0" marL="76200" rtl="0" algn="l">
              <a:spcBef>
                <a:spcPts val="900"/>
              </a:spcBef>
              <a:spcAft>
                <a:spcPts val="0"/>
              </a:spcAft>
              <a:buClr>
                <a:schemeClr val="dk2"/>
              </a:buClr>
              <a:buSzPts val="1500"/>
              <a:buFont typeface="Arial"/>
              <a:buNone/>
            </a:pPr>
            <a:r>
              <a:rPr b="1" lang="es" sz="1100">
                <a:solidFill>
                  <a:srgbClr val="3C78D8"/>
                </a:solidFill>
                <a:latin typeface="Lato"/>
                <a:ea typeface="Lato"/>
                <a:cs typeface="Lato"/>
                <a:sym typeface="Lato"/>
              </a:rPr>
              <a:t>Course</a:t>
            </a:r>
            <a:r>
              <a:rPr lang="es" sz="1100">
                <a:solidFill>
                  <a:srgbClr val="3C78D8"/>
                </a:solidFill>
                <a:latin typeface="Lato"/>
                <a:ea typeface="Lato"/>
                <a:cs typeface="Lato"/>
                <a:sym typeface="Lato"/>
              </a:rPr>
              <a:t>: 2024 / 2025</a:t>
            </a:r>
            <a:endParaRPr sz="1100">
              <a:solidFill>
                <a:srgbClr val="3C78D8"/>
              </a:solidFill>
              <a:latin typeface="Lato"/>
              <a:ea typeface="Lato"/>
              <a:cs typeface="Lato"/>
              <a:sym typeface="Lato"/>
            </a:endParaRPr>
          </a:p>
          <a:p>
            <a:pPr indent="0" lvl="0" marL="76200" marR="0" rtl="0" algn="l">
              <a:lnSpc>
                <a:spcPct val="100000"/>
              </a:lnSpc>
              <a:spcBef>
                <a:spcPts val="900"/>
              </a:spcBef>
              <a:spcAft>
                <a:spcPts val="0"/>
              </a:spcAft>
              <a:buClr>
                <a:schemeClr val="dk2"/>
              </a:buClr>
              <a:buSzPts val="1500"/>
              <a:buFont typeface="Arial"/>
              <a:buNone/>
            </a:pPr>
            <a:br>
              <a:rPr b="0" i="0" lang="es" sz="1700" u="none" cap="none" strike="noStrike">
                <a:solidFill>
                  <a:schemeClr val="accent1"/>
                </a:solidFill>
                <a:latin typeface="Lato"/>
                <a:ea typeface="Lato"/>
                <a:cs typeface="Lato"/>
                <a:sym typeface="Lato"/>
              </a:rPr>
            </a:br>
            <a:endParaRPr b="0" i="0" sz="1700" u="none" cap="none" strike="noStrike">
              <a:solidFill>
                <a:schemeClr val="accent1"/>
              </a:solidFill>
              <a:latin typeface="Lato"/>
              <a:ea typeface="Lato"/>
              <a:cs typeface="Lato"/>
              <a:sym typeface="Lato"/>
            </a:endParaRPr>
          </a:p>
        </p:txBody>
      </p:sp>
      <p:pic>
        <p:nvPicPr>
          <p:cNvPr id="24" name="Google Shape;24;p4"/>
          <p:cNvPicPr preferRelativeResize="0"/>
          <p:nvPr/>
        </p:nvPicPr>
        <p:blipFill rotWithShape="1">
          <a:blip r:embed="rId3">
            <a:alphaModFix/>
          </a:blip>
          <a:srcRect b="26614" l="0" r="0" t="22823"/>
          <a:stretch/>
        </p:blipFill>
        <p:spPr>
          <a:xfrm>
            <a:off x="3384200" y="4597025"/>
            <a:ext cx="2375507" cy="614599"/>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ubtitle Slide 1">
  <p:cSld name="1_Title and subtitle Slide">
    <p:bg>
      <p:bgPr>
        <a:solidFill>
          <a:srgbClr val="810131">
            <a:alpha val="40390"/>
          </a:srgbClr>
        </a:solidFill>
      </p:bgPr>
    </p:bg>
    <p:spTree>
      <p:nvGrpSpPr>
        <p:cNvPr id="25" name="Shape 25"/>
        <p:cNvGrpSpPr/>
        <p:nvPr/>
      </p:nvGrpSpPr>
      <p:grpSpPr>
        <a:xfrm>
          <a:off x="0" y="0"/>
          <a:ext cx="0" cy="0"/>
          <a:chOff x="0" y="0"/>
          <a:chExt cx="0" cy="0"/>
        </a:xfrm>
      </p:grpSpPr>
      <p:pic>
        <p:nvPicPr>
          <p:cNvPr id="26" name="Google Shape;26;p5"/>
          <p:cNvPicPr preferRelativeResize="0"/>
          <p:nvPr/>
        </p:nvPicPr>
        <p:blipFill rotWithShape="1">
          <a:blip r:embed="rId2">
            <a:alphaModFix/>
          </a:blip>
          <a:srcRect b="0" l="0" r="0" t="41441"/>
          <a:stretch/>
        </p:blipFill>
        <p:spPr>
          <a:xfrm>
            <a:off x="0" y="-14592"/>
            <a:ext cx="9143998" cy="5376964"/>
          </a:xfrm>
          <a:prstGeom prst="rect">
            <a:avLst/>
          </a:prstGeom>
          <a:noFill/>
          <a:ln>
            <a:noFill/>
          </a:ln>
          <a:effectLst>
            <a:outerShdw blurRad="50800" sx="1000" rotWithShape="0" algn="ctr" dir="5400000" dist="50800" sy="1000">
              <a:srgbClr val="000000"/>
            </a:outerShdw>
          </a:effectLst>
        </p:spPr>
      </p:pic>
      <p:sp>
        <p:nvSpPr>
          <p:cNvPr id="27" name="Google Shape;27;p5"/>
          <p:cNvSpPr txBox="1"/>
          <p:nvPr>
            <p:ph type="title"/>
          </p:nvPr>
        </p:nvSpPr>
        <p:spPr>
          <a:xfrm>
            <a:off x="1070043" y="2006648"/>
            <a:ext cx="7004100" cy="692700"/>
          </a:xfrm>
          <a:prstGeom prst="rect">
            <a:avLst/>
          </a:prstGeom>
          <a:noFill/>
          <a:ln>
            <a:noFill/>
          </a:ln>
        </p:spPr>
        <p:txBody>
          <a:bodyPr anchorCtr="0" anchor="b" bIns="34275" lIns="0" spcFirstLastPara="1" rIns="0" wrap="square" tIns="34275">
            <a:spAutoFit/>
          </a:bodyPr>
          <a:lstStyle>
            <a:lvl1pPr lvl="0" marR="0" rtl="0" algn="ctr">
              <a:lnSpc>
                <a:spcPct val="150000"/>
              </a:lnSpc>
              <a:spcBef>
                <a:spcPts val="0"/>
              </a:spcBef>
              <a:spcAft>
                <a:spcPts val="0"/>
              </a:spcAft>
              <a:buClr>
                <a:srgbClr val="3C78D8"/>
              </a:buClr>
              <a:buSzPts val="2700"/>
              <a:buFont typeface="Lato"/>
              <a:buNone/>
              <a:defRPr b="1" i="0" sz="2700" u="none" cap="none" strike="noStrike">
                <a:solidFill>
                  <a:srgbClr val="3C78D8"/>
                </a:solidFill>
                <a:latin typeface="Lato"/>
                <a:ea typeface="Lato"/>
                <a:cs typeface="Lato"/>
                <a:sym typeface="Lato"/>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pic>
        <p:nvPicPr>
          <p:cNvPr descr="https://lh7-us.googleusercontent.com/wHvF5NMz5_mviUXJC3mOdLh7Xqyv_jo4h1YtLBF_nDuqYwT0vjWq8EUQH9Z8kM4uo8w6qLjmnD1h8kOA4V_3W_E6Lxy3v6hO6bcVZeo4wjMmqbPkoHi6eVLHLaQfmHHvfsdmVEyekl9MAjSzUsB-OxG1Xw=s2048" id="28" name="Google Shape;28;p5"/>
          <p:cNvPicPr preferRelativeResize="0"/>
          <p:nvPr/>
        </p:nvPicPr>
        <p:blipFill rotWithShape="1">
          <a:blip r:embed="rId3">
            <a:alphaModFix/>
          </a:blip>
          <a:srcRect b="0" l="0" r="0" t="0"/>
          <a:stretch/>
        </p:blipFill>
        <p:spPr>
          <a:xfrm>
            <a:off x="3195108" y="3004044"/>
            <a:ext cx="2753782" cy="1550553"/>
          </a:xfrm>
          <a:prstGeom prst="rect">
            <a:avLst/>
          </a:prstGeom>
          <a:noFill/>
          <a:ln>
            <a:noFill/>
          </a:ln>
        </p:spPr>
      </p:pic>
      <p:pic>
        <p:nvPicPr>
          <p:cNvPr id="29" name="Google Shape;29;p5"/>
          <p:cNvPicPr preferRelativeResize="0"/>
          <p:nvPr/>
        </p:nvPicPr>
        <p:blipFill rotWithShape="1">
          <a:blip r:embed="rId4">
            <a:alphaModFix/>
          </a:blip>
          <a:srcRect b="0" l="0" r="0" t="0"/>
          <a:stretch/>
        </p:blipFill>
        <p:spPr>
          <a:xfrm>
            <a:off x="4051449" y="4554600"/>
            <a:ext cx="1142075" cy="608975"/>
          </a:xfrm>
          <a:prstGeom prst="rect">
            <a:avLst/>
          </a:prstGeom>
          <a:noFill/>
          <a:ln>
            <a:noFill/>
          </a:ln>
          <a:effectLst>
            <a:outerShdw blurRad="50800" sx="1000" rotWithShape="0" algn="ctr" dir="5400000" dist="50800" sy="1000">
              <a:srgbClr val="000000"/>
            </a:outerShdw>
          </a:effectLst>
        </p:spPr>
      </p:pic>
      <p:pic>
        <p:nvPicPr>
          <p:cNvPr id="30" name="Google Shape;30;p5"/>
          <p:cNvPicPr preferRelativeResize="0"/>
          <p:nvPr/>
        </p:nvPicPr>
        <p:blipFill rotWithShape="1">
          <a:blip r:embed="rId5">
            <a:alphaModFix/>
          </a:blip>
          <a:srcRect b="26614" l="0" r="0" t="22823"/>
          <a:stretch/>
        </p:blipFill>
        <p:spPr>
          <a:xfrm>
            <a:off x="3384200" y="4597025"/>
            <a:ext cx="2375507" cy="614599"/>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ubtitle Slide 1 1">
  <p:cSld name="1_Title and subtitle Slide_1">
    <p:bg>
      <p:bgPr>
        <a:solidFill>
          <a:srgbClr val="810131">
            <a:alpha val="40390"/>
          </a:srgbClr>
        </a:solidFill>
      </p:bgPr>
    </p:bg>
    <p:spTree>
      <p:nvGrpSpPr>
        <p:cNvPr id="31" name="Shape 31"/>
        <p:cNvGrpSpPr/>
        <p:nvPr/>
      </p:nvGrpSpPr>
      <p:grpSpPr>
        <a:xfrm>
          <a:off x="0" y="0"/>
          <a:ext cx="0" cy="0"/>
          <a:chOff x="0" y="0"/>
          <a:chExt cx="0" cy="0"/>
        </a:xfrm>
      </p:grpSpPr>
      <p:pic>
        <p:nvPicPr>
          <p:cNvPr id="32" name="Google Shape;32;p6"/>
          <p:cNvPicPr preferRelativeResize="0"/>
          <p:nvPr/>
        </p:nvPicPr>
        <p:blipFill rotWithShape="1">
          <a:blip r:embed="rId2">
            <a:alphaModFix/>
          </a:blip>
          <a:srcRect b="0" l="0" r="0" t="41441"/>
          <a:stretch/>
        </p:blipFill>
        <p:spPr>
          <a:xfrm>
            <a:off x="0" y="-14592"/>
            <a:ext cx="9143998" cy="5376964"/>
          </a:xfrm>
          <a:prstGeom prst="rect">
            <a:avLst/>
          </a:prstGeom>
          <a:noFill/>
          <a:ln>
            <a:noFill/>
          </a:ln>
          <a:effectLst>
            <a:outerShdw blurRad="50800" sx="1000" rotWithShape="0" algn="ctr" dir="5400000" dist="50800" sy="1000">
              <a:srgbClr val="000000"/>
            </a:outerShdw>
          </a:effectLst>
        </p:spPr>
      </p:pic>
      <p:sp>
        <p:nvSpPr>
          <p:cNvPr id="33" name="Google Shape;33;p6"/>
          <p:cNvSpPr txBox="1"/>
          <p:nvPr>
            <p:ph type="title"/>
          </p:nvPr>
        </p:nvSpPr>
        <p:spPr>
          <a:xfrm>
            <a:off x="1070043" y="2006648"/>
            <a:ext cx="7004100" cy="692700"/>
          </a:xfrm>
          <a:prstGeom prst="rect">
            <a:avLst/>
          </a:prstGeom>
          <a:noFill/>
          <a:ln>
            <a:noFill/>
          </a:ln>
        </p:spPr>
        <p:txBody>
          <a:bodyPr anchorCtr="0" anchor="b" bIns="34275" lIns="0" spcFirstLastPara="1" rIns="0" wrap="square" tIns="34275">
            <a:spAutoFit/>
          </a:bodyPr>
          <a:lstStyle>
            <a:lvl1pPr lvl="0" marR="0" rtl="0" algn="ctr">
              <a:lnSpc>
                <a:spcPct val="150000"/>
              </a:lnSpc>
              <a:spcBef>
                <a:spcPts val="0"/>
              </a:spcBef>
              <a:spcAft>
                <a:spcPts val="0"/>
              </a:spcAft>
              <a:buClr>
                <a:srgbClr val="3C78D8"/>
              </a:buClr>
              <a:buSzPts val="2700"/>
              <a:buFont typeface="Lato"/>
              <a:buNone/>
              <a:defRPr b="1" i="0" sz="2700" u="none" cap="none" strike="noStrike">
                <a:solidFill>
                  <a:srgbClr val="3C78D8"/>
                </a:solidFill>
                <a:latin typeface="Lato"/>
                <a:ea typeface="Lato"/>
                <a:cs typeface="Lato"/>
                <a:sym typeface="Lato"/>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pic>
        <p:nvPicPr>
          <p:cNvPr id="34" name="Google Shape;34;p6"/>
          <p:cNvPicPr preferRelativeResize="0"/>
          <p:nvPr/>
        </p:nvPicPr>
        <p:blipFill rotWithShape="1">
          <a:blip r:embed="rId3">
            <a:alphaModFix/>
          </a:blip>
          <a:srcRect b="0" l="0" r="0" t="0"/>
          <a:stretch/>
        </p:blipFill>
        <p:spPr>
          <a:xfrm>
            <a:off x="4051449" y="4554600"/>
            <a:ext cx="1142075" cy="608975"/>
          </a:xfrm>
          <a:prstGeom prst="rect">
            <a:avLst/>
          </a:prstGeom>
          <a:noFill/>
          <a:ln>
            <a:noFill/>
          </a:ln>
          <a:effectLst>
            <a:outerShdw blurRad="50800" sx="1000" rotWithShape="0" algn="ctr" dir="5400000" dist="50800" sy="1000">
              <a:srgbClr val="000000"/>
            </a:outerShdw>
          </a:effectLst>
        </p:spPr>
      </p:pic>
      <p:pic>
        <p:nvPicPr>
          <p:cNvPr id="35" name="Google Shape;35;p6"/>
          <p:cNvPicPr preferRelativeResize="0"/>
          <p:nvPr/>
        </p:nvPicPr>
        <p:blipFill rotWithShape="1">
          <a:blip r:embed="rId4">
            <a:alphaModFix/>
          </a:blip>
          <a:srcRect b="26615" l="0" r="0" t="22823"/>
          <a:stretch/>
        </p:blipFill>
        <p:spPr>
          <a:xfrm>
            <a:off x="3384200" y="4597025"/>
            <a:ext cx="2375507" cy="614599"/>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656035" y="1248966"/>
            <a:ext cx="7831800" cy="1488900"/>
          </a:xfrm>
          <a:prstGeom prst="rect">
            <a:avLst/>
          </a:prstGeom>
          <a:noFill/>
          <a:ln>
            <a:noFill/>
          </a:ln>
        </p:spPr>
        <p:txBody>
          <a:bodyPr anchorCtr="0" anchor="t" bIns="0" lIns="0" spcFirstLastPara="1" rIns="0" wrap="square" tIns="0">
            <a:spAutoFit/>
          </a:bodyPr>
          <a:lstStyle>
            <a:lvl1pPr indent="-323850" lvl="0" marL="457200" marR="0" rtl="0" algn="l">
              <a:lnSpc>
                <a:spcPct val="100000"/>
              </a:lnSpc>
              <a:spcBef>
                <a:spcPts val="900"/>
              </a:spcBef>
              <a:spcAft>
                <a:spcPts val="0"/>
              </a:spcAft>
              <a:buClr>
                <a:schemeClr val="dk2"/>
              </a:buClr>
              <a:buSzPts val="1500"/>
              <a:buFont typeface="Arial"/>
              <a:buChar char="•"/>
              <a:defRPr b="0" i="0" sz="1700" u="none" cap="none" strike="noStrike">
                <a:solidFill>
                  <a:schemeClr val="dk1"/>
                </a:solidFill>
                <a:latin typeface="Lato"/>
                <a:ea typeface="Lato"/>
                <a:cs typeface="Lato"/>
                <a:sym typeface="Lato"/>
              </a:defRPr>
            </a:lvl1pPr>
            <a:lvl2pPr indent="-304800" lvl="1" marL="914400" marR="0" rtl="0" algn="l">
              <a:lnSpc>
                <a:spcPct val="100000"/>
              </a:lnSpc>
              <a:spcBef>
                <a:spcPts val="900"/>
              </a:spcBef>
              <a:spcAft>
                <a:spcPts val="0"/>
              </a:spcAft>
              <a:buClr>
                <a:schemeClr val="dk2"/>
              </a:buClr>
              <a:buSzPts val="1200"/>
              <a:buFont typeface="Noto Sans Symbols"/>
              <a:buChar char="▪"/>
              <a:defRPr b="0" i="0" sz="1500" u="none" cap="none" strike="noStrike">
                <a:solidFill>
                  <a:schemeClr val="dk1"/>
                </a:solidFill>
                <a:latin typeface="Lato"/>
                <a:ea typeface="Lato"/>
                <a:cs typeface="Lato"/>
                <a:sym typeface="Lato"/>
              </a:defRPr>
            </a:lvl2pPr>
            <a:lvl3pPr indent="-285750" lvl="2" marL="1371600" marR="0" rtl="0" algn="l">
              <a:lnSpc>
                <a:spcPct val="100000"/>
              </a:lnSpc>
              <a:spcBef>
                <a:spcPts val="900"/>
              </a:spcBef>
              <a:spcAft>
                <a:spcPts val="0"/>
              </a:spcAft>
              <a:buClr>
                <a:schemeClr val="dk2"/>
              </a:buClr>
              <a:buSzPts val="900"/>
              <a:buFont typeface="Courier New"/>
              <a:buChar char="o"/>
              <a:defRPr b="0" i="0" sz="1400" u="none" cap="none" strike="noStrike">
                <a:solidFill>
                  <a:schemeClr val="dk1"/>
                </a:solidFill>
                <a:latin typeface="Lato"/>
                <a:ea typeface="Lato"/>
                <a:cs typeface="Lato"/>
                <a:sym typeface="Lato"/>
              </a:defRPr>
            </a:lvl3pPr>
            <a:lvl4pPr indent="-273050" lvl="3" marL="1828800" marR="0" rtl="0" algn="l">
              <a:lnSpc>
                <a:spcPct val="100000"/>
              </a:lnSpc>
              <a:spcBef>
                <a:spcPts val="900"/>
              </a:spcBef>
              <a:spcAft>
                <a:spcPts val="0"/>
              </a:spcAft>
              <a:buClr>
                <a:schemeClr val="dk2"/>
              </a:buClr>
              <a:buSzPts val="700"/>
              <a:buFont typeface="Noto Sans Symbols"/>
              <a:buChar char="❑"/>
              <a:defRPr b="0" i="0" sz="1200" u="none" cap="none" strike="noStrike">
                <a:solidFill>
                  <a:schemeClr val="dk1"/>
                </a:solidFill>
                <a:latin typeface="Lato"/>
                <a:ea typeface="Lato"/>
                <a:cs typeface="Lato"/>
                <a:sym typeface="Lato"/>
              </a:defRPr>
            </a:lvl4pPr>
            <a:lvl5pPr indent="-266700" lvl="4" marL="2286000" marR="0" rtl="0" algn="l">
              <a:lnSpc>
                <a:spcPct val="100000"/>
              </a:lnSpc>
              <a:spcBef>
                <a:spcPts val="900"/>
              </a:spcBef>
              <a:spcAft>
                <a:spcPts val="0"/>
              </a:spcAft>
              <a:buClr>
                <a:schemeClr val="dk2"/>
              </a:buClr>
              <a:buSzPts val="600"/>
              <a:buFont typeface="Noto Sans Symbols"/>
              <a:buChar char="❖"/>
              <a:defRPr b="0" i="0" sz="1100" u="none" cap="none" strike="noStrike">
                <a:solidFill>
                  <a:schemeClr val="dk1"/>
                </a:solidFill>
                <a:latin typeface="Lato"/>
                <a:ea typeface="Lato"/>
                <a:cs typeface="Lato"/>
                <a:sym typeface="Lato"/>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Lato"/>
                <a:ea typeface="Lato"/>
                <a:cs typeface="Lato"/>
                <a:sym typeface="Lato"/>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Lato"/>
                <a:ea typeface="Lato"/>
                <a:cs typeface="Lato"/>
                <a:sym typeface="Lato"/>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Lato"/>
                <a:ea typeface="Lato"/>
                <a:cs typeface="Lato"/>
                <a:sym typeface="Lato"/>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Lato"/>
                <a:ea typeface="Lato"/>
                <a:cs typeface="Lato"/>
                <a:sym typeface="Lato"/>
              </a:defRPr>
            </a:lvl9pPr>
          </a:lstStyle>
          <a:p/>
        </p:txBody>
      </p:sp>
      <p:sp>
        <p:nvSpPr>
          <p:cNvPr id="7" name="Google Shape;7;p1"/>
          <p:cNvSpPr txBox="1"/>
          <p:nvPr>
            <p:ph idx="12" type="sldNum"/>
          </p:nvPr>
        </p:nvSpPr>
        <p:spPr>
          <a:xfrm>
            <a:off x="6457950" y="4767263"/>
            <a:ext cx="2057400" cy="273900"/>
          </a:xfrm>
          <a:prstGeom prst="rect">
            <a:avLst/>
          </a:prstGeom>
          <a:noFill/>
          <a:ln>
            <a:noFill/>
          </a:ln>
        </p:spPr>
        <p:txBody>
          <a:bodyPr anchorCtr="0" anchor="t" bIns="34275" lIns="68575" spcFirstLastPara="1" rIns="68575" wrap="square" tIns="34275">
            <a:no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chemeClr val="dk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chemeClr val="dk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chemeClr val="dk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chemeClr val="dk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chemeClr val="dk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chemeClr val="dk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chemeClr val="dk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chemeClr val="dk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chemeClr val="dk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93">
          <p15:clr>
            <a:srgbClr val="F26B43"/>
          </p15:clr>
        </p15:guide>
        <p15:guide id="2" orient="horz" pos="2896">
          <p15:clr>
            <a:srgbClr val="F26B43"/>
          </p15:clr>
        </p15:guide>
        <p15:guide id="3" pos="5483">
          <p15:clr>
            <a:srgbClr val="F26B43"/>
          </p15:clr>
        </p15:guide>
        <p15:guide id="4" pos="2880">
          <p15:clr>
            <a:srgbClr val="F26B43"/>
          </p15:clr>
        </p15:guide>
        <p15:guide id="5" orient="horz" pos="1620">
          <p15:clr>
            <a:srgbClr val="F26B43"/>
          </p15:clr>
        </p15:guide>
        <p15:guide id="6" pos="27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3.png"/><Relationship Id="rId4" Type="http://schemas.openxmlformats.org/officeDocument/2006/relationships/image" Target="../media/image16.png"/><Relationship Id="rId5"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www.youtube.com/watch?v=360ZqfabuPQ" TargetMode="External"/><Relationship Id="rId4" Type="http://schemas.openxmlformats.org/officeDocument/2006/relationships/image" Target="../media/image2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hyperlink" Target="http://www.youtube.com/watch?v=j5ZiTQUgOH8" TargetMode="External"/><Relationship Id="rId4" Type="http://schemas.openxmlformats.org/officeDocument/2006/relationships/image" Target="../media/image19.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hyperlink" Target="http://www.youtube.com/watch?v=f7NP8mBWPMs" TargetMode="External"/><Relationship Id="rId4" Type="http://schemas.openxmlformats.org/officeDocument/2006/relationships/image" Target="../media/image10.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hyperlink" Target="https://huggingface.co/join" TargetMode="External"/><Relationship Id="rId4" Type="http://schemas.openxmlformats.org/officeDocument/2006/relationships/hyperlink" Target="https://huggingface.co/sentence-transformers/all-MiniLM-L6-v2" TargetMode="External"/><Relationship Id="rId5" Type="http://schemas.openxmlformats.org/officeDocument/2006/relationships/hyperlink" Target="https://huggingface.co/datasets/huggingface-ml-4-games-course/unity-demos/resolve/main/unit1/Jammo%20the%20Robot%20Sentis%20(v2).zip?download=true" TargetMode="External"/><Relationship Id="rId6" Type="http://schemas.openxmlformats.org/officeDocument/2006/relationships/hyperlink" Target="https://github.com/huggingface/sharp-transformers.git" TargetMode="External"/><Relationship Id="rId7" Type="http://schemas.openxmlformats.org/officeDocument/2006/relationships/hyperlink" Target="https://thomassimonini.substack.com/p/create-an-ai-robot-npc-using-hugging?r=dq5fg&amp;utm_campaign=post&amp;utm_medium=web&amp;triedRedirect=true"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 name="Shape 39"/>
        <p:cNvGrpSpPr/>
        <p:nvPr/>
      </p:nvGrpSpPr>
      <p:grpSpPr>
        <a:xfrm>
          <a:off x="0" y="0"/>
          <a:ext cx="0" cy="0"/>
          <a:chOff x="0" y="0"/>
          <a:chExt cx="0" cy="0"/>
        </a:xfrm>
      </p:grpSpPr>
      <p:sp>
        <p:nvSpPr>
          <p:cNvPr id="40" name="Google Shape;40;p7"/>
          <p:cNvSpPr txBox="1"/>
          <p:nvPr>
            <p:ph type="title"/>
          </p:nvPr>
        </p:nvSpPr>
        <p:spPr>
          <a:xfrm>
            <a:off x="1070043" y="2006648"/>
            <a:ext cx="7003800" cy="484800"/>
          </a:xfrm>
          <a:prstGeom prst="rect">
            <a:avLst/>
          </a:prstGeom>
        </p:spPr>
        <p:txBody>
          <a:bodyPr anchorCtr="0" anchor="b" bIns="34275" lIns="0" spcFirstLastPara="1" rIns="0" wrap="square" tIns="34275">
            <a:spAutoFit/>
          </a:bodyPr>
          <a:lstStyle/>
          <a:p>
            <a:pPr indent="0" lvl="0" marL="0" rtl="0" algn="ctr">
              <a:spcBef>
                <a:spcPts val="0"/>
              </a:spcBef>
              <a:spcAft>
                <a:spcPts val="0"/>
              </a:spcAft>
              <a:buNone/>
            </a:pPr>
            <a:r>
              <a:rPr lang="es"/>
              <a:t>Generative AI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6"/>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Notable Language Models Beyond ChatGPT</a:t>
            </a:r>
            <a:endParaRPr/>
          </a:p>
        </p:txBody>
      </p:sp>
      <p:pic>
        <p:nvPicPr>
          <p:cNvPr id="94" name="Google Shape;94;p16"/>
          <p:cNvPicPr preferRelativeResize="0"/>
          <p:nvPr/>
        </p:nvPicPr>
        <p:blipFill>
          <a:blip r:embed="rId3">
            <a:alphaModFix/>
          </a:blip>
          <a:stretch>
            <a:fillRect/>
          </a:stretch>
        </p:blipFill>
        <p:spPr>
          <a:xfrm>
            <a:off x="439750" y="1794437"/>
            <a:ext cx="2766300" cy="1554600"/>
          </a:xfrm>
          <a:prstGeom prst="roundRect">
            <a:avLst>
              <a:gd fmla="val 16667" name="adj"/>
            </a:avLst>
          </a:prstGeom>
          <a:noFill/>
          <a:ln>
            <a:noFill/>
          </a:ln>
        </p:spPr>
      </p:pic>
      <p:pic>
        <p:nvPicPr>
          <p:cNvPr id="95" name="Google Shape;95;p16"/>
          <p:cNvPicPr preferRelativeResize="0"/>
          <p:nvPr/>
        </p:nvPicPr>
        <p:blipFill>
          <a:blip r:embed="rId4">
            <a:alphaModFix/>
          </a:blip>
          <a:stretch>
            <a:fillRect/>
          </a:stretch>
        </p:blipFill>
        <p:spPr>
          <a:xfrm>
            <a:off x="3403275" y="1793700"/>
            <a:ext cx="2766300" cy="1556045"/>
          </a:xfrm>
          <a:prstGeom prst="rect">
            <a:avLst/>
          </a:prstGeom>
          <a:noFill/>
          <a:ln>
            <a:noFill/>
          </a:ln>
        </p:spPr>
      </p:pic>
      <p:pic>
        <p:nvPicPr>
          <p:cNvPr id="96" name="Google Shape;96;p16"/>
          <p:cNvPicPr preferRelativeResize="0"/>
          <p:nvPr/>
        </p:nvPicPr>
        <p:blipFill>
          <a:blip r:embed="rId5">
            <a:alphaModFix/>
          </a:blip>
          <a:stretch>
            <a:fillRect/>
          </a:stretch>
        </p:blipFill>
        <p:spPr>
          <a:xfrm>
            <a:off x="6576000" y="1793699"/>
            <a:ext cx="1900900" cy="19009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7"/>
          <p:cNvSpPr txBox="1"/>
          <p:nvPr>
            <p:ph type="title"/>
          </p:nvPr>
        </p:nvSpPr>
        <p:spPr>
          <a:xfrm>
            <a:off x="1070043" y="2006648"/>
            <a:ext cx="7004100" cy="484800"/>
          </a:xfrm>
          <a:prstGeom prst="rect">
            <a:avLst/>
          </a:prstGeom>
        </p:spPr>
        <p:txBody>
          <a:bodyPr anchorCtr="0" anchor="b" bIns="34275" lIns="0" spcFirstLastPara="1" rIns="0" wrap="square" tIns="34275">
            <a:spAutoFit/>
          </a:bodyPr>
          <a:lstStyle/>
          <a:p>
            <a:pPr indent="0" lvl="0" marL="0" rtl="0" algn="ctr">
              <a:spcBef>
                <a:spcPts val="0"/>
              </a:spcBef>
              <a:spcAft>
                <a:spcPts val="0"/>
              </a:spcAft>
              <a:buNone/>
            </a:pPr>
            <a:r>
              <a:rPr lang="es"/>
              <a:t>Generative AI: Images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8"/>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Generative AI: Image Generation Models</a:t>
            </a:r>
            <a:endParaRPr/>
          </a:p>
        </p:txBody>
      </p:sp>
      <p:sp>
        <p:nvSpPr>
          <p:cNvPr id="107" name="Google Shape;107;p18"/>
          <p:cNvSpPr txBox="1"/>
          <p:nvPr>
            <p:ph idx="2" type="body"/>
          </p:nvPr>
        </p:nvSpPr>
        <p:spPr>
          <a:xfrm>
            <a:off x="454982" y="1031575"/>
            <a:ext cx="8248200" cy="3447300"/>
          </a:xfrm>
          <a:prstGeom prst="rect">
            <a:avLst/>
          </a:prstGeom>
        </p:spPr>
        <p:txBody>
          <a:bodyPr anchorCtr="0" anchor="t" bIns="0" lIns="0" spcFirstLastPara="1" rIns="0" wrap="square" tIns="0">
            <a:noAutofit/>
          </a:bodyPr>
          <a:lstStyle/>
          <a:p>
            <a:pPr indent="0" lvl="0" marL="0" rtl="0" algn="just">
              <a:spcBef>
                <a:spcPts val="0"/>
              </a:spcBef>
              <a:spcAft>
                <a:spcPts val="0"/>
              </a:spcAft>
              <a:buNone/>
            </a:pPr>
            <a:r>
              <a:rPr lang="es"/>
              <a:t>Image generation models use deep learning architectures, often based on diffusion models, GANs (Generative Adversarial Networks), or transformers. They learn from large datasets of images and captions, understanding patterns, features, and relationships.</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s"/>
              <a:t>When given a text prompt, these models generate new images by mapping the text's meaning into a visual representation through multiple neural network layers, progressively refining the image until a realistic result is produced.</a:t>
            </a:r>
            <a:endParaRPr/>
          </a:p>
          <a:p>
            <a:pPr indent="0" lvl="0" marL="0" rtl="0" algn="just">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9"/>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Generative AI: Image Generation Models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13" name="Google Shape;113;p19"/>
          <p:cNvSpPr txBox="1"/>
          <p:nvPr>
            <p:ph idx="2" type="body"/>
          </p:nvPr>
        </p:nvSpPr>
        <p:spPr>
          <a:xfrm>
            <a:off x="454982" y="1031575"/>
            <a:ext cx="8248200" cy="3447300"/>
          </a:xfrm>
          <a:prstGeom prst="rect">
            <a:avLst/>
          </a:prstGeom>
        </p:spPr>
        <p:txBody>
          <a:bodyPr anchorCtr="0" anchor="t" bIns="0" lIns="0" spcFirstLastPara="1" rIns="0" wrap="square" tIns="0">
            <a:noAutofit/>
          </a:bodyPr>
          <a:lstStyle/>
          <a:p>
            <a:pPr indent="0" lvl="0" marL="0" rtl="0" algn="just">
              <a:spcBef>
                <a:spcPts val="0"/>
              </a:spcBef>
              <a:spcAft>
                <a:spcPts val="0"/>
              </a:spcAft>
              <a:buNone/>
            </a:pPr>
            <a:r>
              <a:t/>
            </a:r>
            <a:endParaRPr/>
          </a:p>
        </p:txBody>
      </p:sp>
      <p:pic>
        <p:nvPicPr>
          <p:cNvPr id="114" name="Google Shape;114;p19"/>
          <p:cNvPicPr preferRelativeResize="0"/>
          <p:nvPr/>
        </p:nvPicPr>
        <p:blipFill>
          <a:blip r:embed="rId3">
            <a:alphaModFix/>
          </a:blip>
          <a:stretch>
            <a:fillRect/>
          </a:stretch>
        </p:blipFill>
        <p:spPr>
          <a:xfrm>
            <a:off x="455323" y="1989175"/>
            <a:ext cx="2504700" cy="1532100"/>
          </a:xfrm>
          <a:prstGeom prst="roundRect">
            <a:avLst>
              <a:gd fmla="val 16667" name="adj"/>
            </a:avLst>
          </a:prstGeom>
          <a:noFill/>
          <a:ln>
            <a:noFill/>
          </a:ln>
        </p:spPr>
      </p:pic>
      <p:pic>
        <p:nvPicPr>
          <p:cNvPr id="115" name="Google Shape;115;p19"/>
          <p:cNvPicPr preferRelativeResize="0"/>
          <p:nvPr/>
        </p:nvPicPr>
        <p:blipFill rotWithShape="1">
          <a:blip r:embed="rId4">
            <a:alphaModFix/>
          </a:blip>
          <a:srcRect b="21619" l="0" r="0" t="25417"/>
          <a:stretch/>
        </p:blipFill>
        <p:spPr>
          <a:xfrm>
            <a:off x="3119350" y="1989175"/>
            <a:ext cx="2892900" cy="1532100"/>
          </a:xfrm>
          <a:prstGeom prst="roundRect">
            <a:avLst>
              <a:gd fmla="val 16667" name="adj"/>
            </a:avLst>
          </a:prstGeom>
          <a:noFill/>
          <a:ln>
            <a:noFill/>
          </a:ln>
        </p:spPr>
      </p:pic>
      <p:pic>
        <p:nvPicPr>
          <p:cNvPr id="116" name="Google Shape;116;p19"/>
          <p:cNvPicPr preferRelativeResize="0"/>
          <p:nvPr/>
        </p:nvPicPr>
        <p:blipFill>
          <a:blip r:embed="rId5">
            <a:alphaModFix/>
          </a:blip>
          <a:stretch>
            <a:fillRect/>
          </a:stretch>
        </p:blipFill>
        <p:spPr>
          <a:xfrm>
            <a:off x="6247650" y="2084738"/>
            <a:ext cx="2582600" cy="13409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0"/>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Generative AI: Midjourney</a:t>
            </a:r>
            <a:endParaRPr/>
          </a:p>
          <a:p>
            <a:pPr indent="0" lvl="0" marL="0" rtl="0" algn="l">
              <a:spcBef>
                <a:spcPts val="0"/>
              </a:spcBef>
              <a:spcAft>
                <a:spcPts val="0"/>
              </a:spcAft>
              <a:buNone/>
            </a:pPr>
            <a:r>
              <a:t/>
            </a:r>
            <a:endParaRPr/>
          </a:p>
        </p:txBody>
      </p:sp>
      <p:pic>
        <p:nvPicPr>
          <p:cNvPr id="122" name="Google Shape;122;p20"/>
          <p:cNvPicPr preferRelativeResize="0"/>
          <p:nvPr/>
        </p:nvPicPr>
        <p:blipFill>
          <a:blip r:embed="rId3">
            <a:alphaModFix/>
          </a:blip>
          <a:stretch>
            <a:fillRect/>
          </a:stretch>
        </p:blipFill>
        <p:spPr>
          <a:xfrm>
            <a:off x="1804100" y="1010625"/>
            <a:ext cx="5550650" cy="31222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1"/>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Generative AI: Stable Diffusion</a:t>
            </a:r>
            <a:endParaRPr/>
          </a:p>
          <a:p>
            <a:pPr indent="0" lvl="0" marL="0" rtl="0" algn="l">
              <a:spcBef>
                <a:spcPts val="0"/>
              </a:spcBef>
              <a:spcAft>
                <a:spcPts val="0"/>
              </a:spcAft>
              <a:buNone/>
            </a:pPr>
            <a:r>
              <a:t/>
            </a:r>
            <a:endParaRPr/>
          </a:p>
        </p:txBody>
      </p:sp>
      <p:pic>
        <p:nvPicPr>
          <p:cNvPr id="128" name="Google Shape;128;p21"/>
          <p:cNvPicPr preferRelativeResize="0"/>
          <p:nvPr/>
        </p:nvPicPr>
        <p:blipFill>
          <a:blip r:embed="rId3">
            <a:alphaModFix/>
          </a:blip>
          <a:stretch>
            <a:fillRect/>
          </a:stretch>
        </p:blipFill>
        <p:spPr>
          <a:xfrm>
            <a:off x="2961713" y="961463"/>
            <a:ext cx="3220575" cy="32205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2"/>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Generative AI: Dall-e</a:t>
            </a:r>
            <a:endParaRPr/>
          </a:p>
          <a:p>
            <a:pPr indent="0" lvl="0" marL="0" rtl="0" algn="l">
              <a:spcBef>
                <a:spcPts val="0"/>
              </a:spcBef>
              <a:spcAft>
                <a:spcPts val="0"/>
              </a:spcAft>
              <a:buNone/>
            </a:pPr>
            <a:r>
              <a:t/>
            </a:r>
            <a:endParaRPr/>
          </a:p>
        </p:txBody>
      </p:sp>
      <p:pic>
        <p:nvPicPr>
          <p:cNvPr id="134" name="Google Shape;134;p22"/>
          <p:cNvPicPr preferRelativeResize="0"/>
          <p:nvPr/>
        </p:nvPicPr>
        <p:blipFill>
          <a:blip r:embed="rId3">
            <a:alphaModFix/>
          </a:blip>
          <a:stretch>
            <a:fillRect/>
          </a:stretch>
        </p:blipFill>
        <p:spPr>
          <a:xfrm>
            <a:off x="3253688" y="1246019"/>
            <a:ext cx="2651466" cy="265146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3"/>
          <p:cNvSpPr txBox="1"/>
          <p:nvPr>
            <p:ph type="title"/>
          </p:nvPr>
        </p:nvSpPr>
        <p:spPr>
          <a:xfrm>
            <a:off x="1070043" y="2006648"/>
            <a:ext cx="7004100" cy="484800"/>
          </a:xfrm>
          <a:prstGeom prst="rect">
            <a:avLst/>
          </a:prstGeom>
        </p:spPr>
        <p:txBody>
          <a:bodyPr anchorCtr="0" anchor="b" bIns="34275" lIns="0" spcFirstLastPara="1" rIns="0" wrap="square" tIns="34275">
            <a:spAutoFit/>
          </a:bodyPr>
          <a:lstStyle/>
          <a:p>
            <a:pPr indent="0" lvl="0" marL="0" rtl="0" algn="ctr">
              <a:spcBef>
                <a:spcPts val="0"/>
              </a:spcBef>
              <a:spcAft>
                <a:spcPts val="0"/>
              </a:spcAft>
              <a:buNone/>
            </a:pPr>
            <a:r>
              <a:rPr lang="es"/>
              <a:t>Generative AI: Video</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4"/>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Generative AI: Video Generation Models</a:t>
            </a:r>
            <a:endParaRPr/>
          </a:p>
        </p:txBody>
      </p:sp>
      <p:sp>
        <p:nvSpPr>
          <p:cNvPr id="145" name="Google Shape;145;p24"/>
          <p:cNvSpPr txBox="1"/>
          <p:nvPr>
            <p:ph idx="2" type="body"/>
          </p:nvPr>
        </p:nvSpPr>
        <p:spPr>
          <a:xfrm>
            <a:off x="454982" y="1031575"/>
            <a:ext cx="8248200" cy="3447300"/>
          </a:xfrm>
          <a:prstGeom prst="rect">
            <a:avLst/>
          </a:prstGeom>
        </p:spPr>
        <p:txBody>
          <a:bodyPr anchorCtr="0" anchor="t" bIns="0" lIns="0" spcFirstLastPara="1" rIns="0" wrap="square" tIns="0">
            <a:noAutofit/>
          </a:bodyPr>
          <a:lstStyle/>
          <a:p>
            <a:pPr indent="0" lvl="0" marL="0" rtl="0" algn="l">
              <a:lnSpc>
                <a:spcPct val="115000"/>
              </a:lnSpc>
              <a:spcBef>
                <a:spcPts val="1200"/>
              </a:spcBef>
              <a:spcAft>
                <a:spcPts val="0"/>
              </a:spcAft>
              <a:buNone/>
            </a:pPr>
            <a:r>
              <a:rPr lang="es"/>
              <a:t>Video generation models build on similar principles as image generation models but add a temporal dimension. They use deep learning techniques like GANs, transformers, and diffusion models adapted for sequential data.</a:t>
            </a:r>
            <a:endParaRPr/>
          </a:p>
          <a:p>
            <a:pPr indent="0" lvl="0" marL="0" rtl="0" algn="l">
              <a:lnSpc>
                <a:spcPct val="115000"/>
              </a:lnSpc>
              <a:spcBef>
                <a:spcPts val="1200"/>
              </a:spcBef>
              <a:spcAft>
                <a:spcPts val="0"/>
              </a:spcAft>
              <a:buNone/>
            </a:pPr>
            <a:r>
              <a:rPr lang="es"/>
              <a:t>These models generate frames while ensuring temporal consistency, learning motion dynamics and visual details from extensive video datasets. Given a text prompt or an initial frame, they predict subsequent frames to create smooth, coherent video sequences.</a:t>
            </a:r>
            <a:endParaRPr/>
          </a:p>
          <a:p>
            <a:pPr indent="0" lvl="0" marL="0" rtl="0" algn="just">
              <a:spcBef>
                <a:spcPts val="120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5"/>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Generative AI: Sora</a:t>
            </a:r>
            <a:endParaRPr/>
          </a:p>
          <a:p>
            <a:pPr indent="0" lvl="0" marL="0" rtl="0" algn="l">
              <a:spcBef>
                <a:spcPts val="0"/>
              </a:spcBef>
              <a:spcAft>
                <a:spcPts val="0"/>
              </a:spcAft>
              <a:buNone/>
            </a:pPr>
            <a:r>
              <a:t/>
            </a:r>
            <a:endParaRPr/>
          </a:p>
        </p:txBody>
      </p:sp>
      <p:pic>
        <p:nvPicPr>
          <p:cNvPr descr="Sora is here at sora.com&#10;&#10;Now you can generate entirely new videos from text, bring images to life, or extend, remix, or blend videos you already have. We’ve developed new interfaces to allow easier prompting, creative controls, and community sharing. &#10;&#10;We hope that this early version of Sora will help people explore new forms of creativity. We can’t wait to see what you create." id="151" name="Google Shape;151;p25" title="Getting started with Sora">
            <a:hlinkClick r:id="rId3"/>
          </p:cNvPr>
          <p:cNvPicPr preferRelativeResize="0"/>
          <p:nvPr/>
        </p:nvPicPr>
        <p:blipFill>
          <a:blip r:embed="rId4">
            <a:alphaModFix/>
          </a:blip>
          <a:stretch>
            <a:fillRect/>
          </a:stretch>
        </p:blipFill>
        <p:spPr>
          <a:xfrm>
            <a:off x="2431625" y="1547088"/>
            <a:ext cx="4295600" cy="24162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gtEl>
                                        <p:attrNameLst>
                                          <p:attrName>style.visibility</p:attrName>
                                        </p:attrNameLst>
                                      </p:cBhvr>
                                      <p:to>
                                        <p:strVal val="visible"/>
                                      </p:to>
                                    </p:set>
                                    <p:animEffect filter="fade" transition="in">
                                      <p:cBhvr>
                                        <p:cTn dur="1000"/>
                                        <p:tgtEl>
                                          <p:spTgt spid="15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 name="Shape 44"/>
        <p:cNvGrpSpPr/>
        <p:nvPr/>
      </p:nvGrpSpPr>
      <p:grpSpPr>
        <a:xfrm>
          <a:off x="0" y="0"/>
          <a:ext cx="0" cy="0"/>
          <a:chOff x="0" y="0"/>
          <a:chExt cx="0" cy="0"/>
        </a:xfrm>
      </p:grpSpPr>
      <p:sp>
        <p:nvSpPr>
          <p:cNvPr id="45" name="Google Shape;45;p8"/>
          <p:cNvSpPr txBox="1"/>
          <p:nvPr>
            <p:ph type="title"/>
          </p:nvPr>
        </p:nvSpPr>
        <p:spPr>
          <a:xfrm>
            <a:off x="1070043" y="2006648"/>
            <a:ext cx="7004100" cy="484800"/>
          </a:xfrm>
          <a:prstGeom prst="rect">
            <a:avLst/>
          </a:prstGeom>
        </p:spPr>
        <p:txBody>
          <a:bodyPr anchorCtr="0" anchor="b" bIns="34275" lIns="0" spcFirstLastPara="1" rIns="0" wrap="square" tIns="34275">
            <a:spAutoFit/>
          </a:bodyPr>
          <a:lstStyle/>
          <a:p>
            <a:pPr indent="0" lvl="0" marL="0" rtl="0" algn="ctr">
              <a:spcBef>
                <a:spcPts val="0"/>
              </a:spcBef>
              <a:spcAft>
                <a:spcPts val="0"/>
              </a:spcAft>
              <a:buNone/>
            </a:pPr>
            <a:r>
              <a:rPr lang="es"/>
              <a:t>What is generative AI?</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6"/>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Generative AI: Mochi 1</a:t>
            </a:r>
            <a:endParaRPr/>
          </a:p>
          <a:p>
            <a:pPr indent="0" lvl="0" marL="0" rtl="0" algn="l">
              <a:spcBef>
                <a:spcPts val="0"/>
              </a:spcBef>
              <a:spcAft>
                <a:spcPts val="0"/>
              </a:spcAft>
              <a:buNone/>
            </a:pPr>
            <a:r>
              <a:t/>
            </a:r>
            <a:endParaRPr/>
          </a:p>
        </p:txBody>
      </p:sp>
      <p:pic>
        <p:nvPicPr>
          <p:cNvPr descr="Genmo ai released their free ai video generator called mochi .This free video generator offers text to video and today we will test the videos of mochi 1 ai. I will share how to use mochi 1 online and we will compare this with kling ai.&#10;&#10;&#10;Links:&#10;https://www.genmo.ai/play&#10;&#10;▶Best Ai Animation Playlist : https://www.youtube.com/playlist?list=PLoFS8v1Sk11kdSPuYyRjp1MGodzvUGoxD&#10;▶Support Me : buymeacoffee.com/alihassanrG&#10;&#10;Business Mail: alihassanredzone@gmail.com&#10;&#10;&#10;#aivideogenerator #planetai #aivideo #mochi #klingai #freeaivideogenerator #planetai #opensource" id="157" name="Google Shape;157;p26" title="Genmo Ai Dropped The Free Ai Video Generator | Mochi 1">
            <a:hlinkClick r:id="rId3"/>
          </p:cNvPr>
          <p:cNvPicPr preferRelativeResize="0"/>
          <p:nvPr/>
        </p:nvPicPr>
        <p:blipFill>
          <a:blip r:embed="rId4">
            <a:alphaModFix/>
          </a:blip>
          <a:stretch>
            <a:fillRect/>
          </a:stretch>
        </p:blipFill>
        <p:spPr>
          <a:xfrm>
            <a:off x="2442888" y="1374125"/>
            <a:ext cx="4258225" cy="23952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1000"/>
                                        <p:tgtEl>
                                          <p:spTgt spid="15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7"/>
          <p:cNvSpPr txBox="1"/>
          <p:nvPr>
            <p:ph type="title"/>
          </p:nvPr>
        </p:nvSpPr>
        <p:spPr>
          <a:xfrm>
            <a:off x="1070043" y="2006648"/>
            <a:ext cx="7004100" cy="484800"/>
          </a:xfrm>
          <a:prstGeom prst="rect">
            <a:avLst/>
          </a:prstGeom>
        </p:spPr>
        <p:txBody>
          <a:bodyPr anchorCtr="0" anchor="b" bIns="34275" lIns="0" spcFirstLastPara="1" rIns="0" wrap="square" tIns="34275">
            <a:spAutoFit/>
          </a:bodyPr>
          <a:lstStyle/>
          <a:p>
            <a:pPr indent="0" lvl="0" marL="0" rtl="0" algn="ctr">
              <a:spcBef>
                <a:spcPts val="0"/>
              </a:spcBef>
              <a:spcAft>
                <a:spcPts val="0"/>
              </a:spcAft>
              <a:buNone/>
            </a:pPr>
            <a:r>
              <a:rPr lang="es"/>
              <a:t>But What About Video Games?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8"/>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Immersive Dialogues with Generative AI</a:t>
            </a:r>
            <a:endParaRPr/>
          </a:p>
        </p:txBody>
      </p:sp>
      <p:sp>
        <p:nvSpPr>
          <p:cNvPr id="168" name="Google Shape;168;p28"/>
          <p:cNvSpPr txBox="1"/>
          <p:nvPr>
            <p:ph idx="2" type="body"/>
          </p:nvPr>
        </p:nvSpPr>
        <p:spPr>
          <a:xfrm>
            <a:off x="454982" y="1031575"/>
            <a:ext cx="8248200" cy="3447300"/>
          </a:xfrm>
          <a:prstGeom prst="rect">
            <a:avLst/>
          </a:prstGeom>
        </p:spPr>
        <p:txBody>
          <a:bodyPr anchorCtr="0" anchor="t" bIns="0" lIns="0" spcFirstLastPara="1" rIns="0" wrap="square" tIns="0">
            <a:noAutofit/>
          </a:bodyPr>
          <a:lstStyle/>
          <a:p>
            <a:pPr indent="0" lvl="0" marL="0" rtl="0" algn="just">
              <a:spcBef>
                <a:spcPts val="0"/>
              </a:spcBef>
              <a:spcAft>
                <a:spcPts val="0"/>
              </a:spcAft>
              <a:buNone/>
            </a:pPr>
            <a:r>
              <a:rPr lang="es"/>
              <a:t>Personalized NPC Interactions:</a:t>
            </a:r>
            <a:endParaRPr/>
          </a:p>
          <a:p>
            <a:pPr indent="0" lvl="0" marL="0" rtl="0" algn="just">
              <a:spcBef>
                <a:spcPts val="0"/>
              </a:spcBef>
              <a:spcAft>
                <a:spcPts val="0"/>
              </a:spcAft>
              <a:buNone/>
            </a:pPr>
            <a:r>
              <a:t/>
            </a:r>
            <a:endParaRPr/>
          </a:p>
          <a:p>
            <a:pPr indent="-285750" lvl="0" marL="457200" rtl="0" algn="just">
              <a:spcBef>
                <a:spcPts val="0"/>
              </a:spcBef>
              <a:spcAft>
                <a:spcPts val="0"/>
              </a:spcAft>
              <a:buSzPts val="900"/>
              <a:buChar char="●"/>
            </a:pPr>
            <a:r>
              <a:rPr lang="es"/>
              <a:t>Use LLMs to create dynamic and context-aware dialogue.</a:t>
            </a:r>
            <a:endParaRPr/>
          </a:p>
          <a:p>
            <a:pPr indent="-285750" lvl="0" marL="457200" rtl="0" algn="just">
              <a:spcBef>
                <a:spcPts val="0"/>
              </a:spcBef>
              <a:spcAft>
                <a:spcPts val="0"/>
              </a:spcAft>
              <a:buSzPts val="900"/>
              <a:buChar char="●"/>
            </a:pPr>
            <a:r>
              <a:rPr lang="es"/>
              <a:t>NPCs can remember past conversations and adapt responses.</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s"/>
              <a:t>Procedural Storytelling:</a:t>
            </a:r>
            <a:endParaRPr/>
          </a:p>
          <a:p>
            <a:pPr indent="-285750" lvl="0" marL="457200" rtl="0" algn="just">
              <a:spcBef>
                <a:spcPts val="0"/>
              </a:spcBef>
              <a:spcAft>
                <a:spcPts val="0"/>
              </a:spcAft>
              <a:buSzPts val="900"/>
              <a:buChar char="●"/>
            </a:pPr>
            <a:r>
              <a:rPr lang="es"/>
              <a:t>Generate branching storylines based on player choices.</a:t>
            </a:r>
            <a:endParaRPr/>
          </a:p>
          <a:p>
            <a:pPr indent="-285750" lvl="0" marL="457200" rtl="0" algn="just">
              <a:spcBef>
                <a:spcPts val="0"/>
              </a:spcBef>
              <a:spcAft>
                <a:spcPts val="0"/>
              </a:spcAft>
              <a:buSzPts val="900"/>
              <a:buChar char="●"/>
            </a:pPr>
            <a:r>
              <a:rPr lang="es"/>
              <a:t>Unique narrative paths driven by AI-created content.</a:t>
            </a:r>
            <a:endParaRPr/>
          </a:p>
          <a:p>
            <a:pPr indent="0" lvl="0" marL="0" rtl="0" algn="just">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9"/>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Immersive Dialogues with Generative AI</a:t>
            </a:r>
            <a:endParaRPr/>
          </a:p>
        </p:txBody>
      </p:sp>
      <p:sp>
        <p:nvSpPr>
          <p:cNvPr id="174" name="Google Shape;174;p29"/>
          <p:cNvSpPr txBox="1"/>
          <p:nvPr>
            <p:ph idx="2" type="body"/>
          </p:nvPr>
        </p:nvSpPr>
        <p:spPr>
          <a:xfrm>
            <a:off x="454982" y="1031575"/>
            <a:ext cx="8248200" cy="3447300"/>
          </a:xfrm>
          <a:prstGeom prst="rect">
            <a:avLst/>
          </a:prstGeom>
        </p:spPr>
        <p:txBody>
          <a:bodyPr anchorCtr="0" anchor="t" bIns="0" lIns="0" spcFirstLastPara="1" rIns="0" wrap="square" tIns="0">
            <a:noAutofit/>
          </a:bodyPr>
          <a:lstStyle/>
          <a:p>
            <a:pPr indent="0" lvl="0" marL="0" rtl="0" algn="just">
              <a:spcBef>
                <a:spcPts val="0"/>
              </a:spcBef>
              <a:spcAft>
                <a:spcPts val="0"/>
              </a:spcAft>
              <a:buNone/>
            </a:pPr>
            <a:r>
              <a:rPr lang="es"/>
              <a:t>Real-Time Dialogues:</a:t>
            </a:r>
            <a:endParaRPr/>
          </a:p>
          <a:p>
            <a:pPr indent="-285750" lvl="0" marL="457200" rtl="0" algn="just">
              <a:spcBef>
                <a:spcPts val="0"/>
              </a:spcBef>
              <a:spcAft>
                <a:spcPts val="0"/>
              </a:spcAft>
              <a:buSzPts val="900"/>
              <a:buChar char="●"/>
            </a:pPr>
            <a:r>
              <a:rPr lang="es"/>
              <a:t>Enable live conversation generation in multiplayer RPGs.</a:t>
            </a:r>
            <a:endParaRPr/>
          </a:p>
          <a:p>
            <a:pPr indent="-285750" lvl="0" marL="457200" rtl="0" algn="just">
              <a:spcBef>
                <a:spcPts val="0"/>
              </a:spcBef>
              <a:spcAft>
                <a:spcPts val="0"/>
              </a:spcAft>
              <a:buSzPts val="900"/>
              <a:buChar char="●"/>
            </a:pPr>
            <a:r>
              <a:rPr lang="es"/>
              <a:t>Characters respond naturally to player input through text or voice.</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s"/>
              <a:t>Emotional Responses:</a:t>
            </a:r>
            <a:endParaRPr/>
          </a:p>
          <a:p>
            <a:pPr indent="-285750" lvl="0" marL="457200" rtl="0" algn="just">
              <a:spcBef>
                <a:spcPts val="0"/>
              </a:spcBef>
              <a:spcAft>
                <a:spcPts val="0"/>
              </a:spcAft>
              <a:buSzPts val="900"/>
              <a:buChar char="●"/>
            </a:pPr>
            <a:r>
              <a:rPr lang="es"/>
              <a:t>AI-powered NPCs can detect player emotion through text/voice input.</a:t>
            </a:r>
            <a:endParaRPr/>
          </a:p>
          <a:p>
            <a:pPr indent="-285750" lvl="0" marL="457200" rtl="0" algn="just">
              <a:spcBef>
                <a:spcPts val="0"/>
              </a:spcBef>
              <a:spcAft>
                <a:spcPts val="0"/>
              </a:spcAft>
              <a:buSzPts val="900"/>
              <a:buChar char="●"/>
            </a:pPr>
            <a:r>
              <a:rPr lang="es"/>
              <a:t>Generate emotional responses for deeper engagement.</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0"/>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Immersive dialogues</a:t>
            </a:r>
            <a:endParaRPr/>
          </a:p>
        </p:txBody>
      </p:sp>
      <p:pic>
        <p:nvPicPr>
          <p:cNvPr descr="He añadido inteligencia artificial a SKYRIM VR mediante el mod Mantella y ahora puedo hablar con los NPC. El resultado es mágico.&#10;&#10;Sigue mis directos (casi) cada tarde en Twitch: http://www.twitch.tv/borjapavon&#10;&#10;#skyrimvr #ia&#10;&#10;Sígueme en Twitter: http://twitter.com/kidcoltrane&#10;Sígueme en Instagram: http://instagram.com/pavon.borja" id="180" name="Google Shape;180;p30" title="SKYRIM VR pero los NPC TIENEN IA">
            <a:hlinkClick r:id="rId3"/>
          </p:cNvPr>
          <p:cNvPicPr preferRelativeResize="0"/>
          <p:nvPr/>
        </p:nvPicPr>
        <p:blipFill>
          <a:blip r:embed="rId4">
            <a:alphaModFix/>
          </a:blip>
          <a:stretch>
            <a:fillRect/>
          </a:stretch>
        </p:blipFill>
        <p:spPr>
          <a:xfrm>
            <a:off x="2371863" y="1513475"/>
            <a:ext cx="4415125" cy="248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1000"/>
                                        <p:tgtEl>
                                          <p:spTgt spid="1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1"/>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Understanding sentence similarity</a:t>
            </a:r>
            <a:endParaRPr/>
          </a:p>
        </p:txBody>
      </p:sp>
      <p:sp>
        <p:nvSpPr>
          <p:cNvPr id="186" name="Google Shape;186;p31"/>
          <p:cNvSpPr txBox="1"/>
          <p:nvPr>
            <p:ph idx="2" type="body"/>
          </p:nvPr>
        </p:nvSpPr>
        <p:spPr>
          <a:xfrm>
            <a:off x="454982" y="1031575"/>
            <a:ext cx="8248200" cy="3447300"/>
          </a:xfrm>
          <a:prstGeom prst="rect">
            <a:avLst/>
          </a:prstGeom>
        </p:spPr>
        <p:txBody>
          <a:bodyPr anchorCtr="0" anchor="t" bIns="0" lIns="0" spcFirstLastPara="1" rIns="0" wrap="square" tIns="0">
            <a:noAutofit/>
          </a:bodyPr>
          <a:lstStyle/>
          <a:p>
            <a:pPr indent="0" lvl="0" marL="0" rtl="0" algn="just">
              <a:spcBef>
                <a:spcPts val="0"/>
              </a:spcBef>
              <a:spcAft>
                <a:spcPts val="0"/>
              </a:spcAft>
              <a:buNone/>
            </a:pPr>
            <a:r>
              <a:rPr lang="es"/>
              <a:t>Definition </a:t>
            </a:r>
            <a:endParaRPr/>
          </a:p>
          <a:p>
            <a:pPr indent="-285750" lvl="0" marL="457200" rtl="0" algn="just">
              <a:spcBef>
                <a:spcPts val="0"/>
              </a:spcBef>
              <a:spcAft>
                <a:spcPts val="0"/>
              </a:spcAft>
              <a:buSzPts val="900"/>
              <a:buChar char="●"/>
            </a:pPr>
            <a:r>
              <a:rPr lang="es"/>
              <a:t>The process of determining how similar two sentences are based on their meaning, context, and structure.</a:t>
            </a:r>
            <a:endParaRPr/>
          </a:p>
          <a:p>
            <a:pPr indent="0" lvl="0" marL="0" rtl="0" algn="just">
              <a:spcBef>
                <a:spcPts val="0"/>
              </a:spcBef>
              <a:spcAft>
                <a:spcPts val="0"/>
              </a:spcAft>
              <a:buNone/>
            </a:pPr>
            <a:r>
              <a:rPr lang="es"/>
              <a:t>Why It Matters? </a:t>
            </a:r>
            <a:endParaRPr/>
          </a:p>
          <a:p>
            <a:pPr indent="-285750" lvl="0" marL="457200" rtl="0" algn="just">
              <a:spcBef>
                <a:spcPts val="0"/>
              </a:spcBef>
              <a:spcAft>
                <a:spcPts val="0"/>
              </a:spcAft>
              <a:buSzPts val="900"/>
              <a:buChar char="●"/>
            </a:pPr>
            <a:r>
              <a:rPr lang="es"/>
              <a:t>Enables tasks like search engines, chatbots, and game dialogue matching.</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s"/>
              <a:t>Example: </a:t>
            </a:r>
            <a:endParaRPr/>
          </a:p>
          <a:p>
            <a:pPr indent="-285750" lvl="0" marL="457200" rtl="0" algn="just">
              <a:spcBef>
                <a:spcPts val="0"/>
              </a:spcBef>
              <a:spcAft>
                <a:spcPts val="0"/>
              </a:spcAft>
              <a:buSzPts val="900"/>
              <a:buChar char="●"/>
            </a:pPr>
            <a:r>
              <a:rPr lang="es"/>
              <a:t>Sentence 1: "The hero saved the princess."</a:t>
            </a:r>
            <a:endParaRPr/>
          </a:p>
          <a:p>
            <a:pPr indent="-285750" lvl="0" marL="457200" rtl="0" algn="just">
              <a:spcBef>
                <a:spcPts val="0"/>
              </a:spcBef>
              <a:spcAft>
                <a:spcPts val="0"/>
              </a:spcAft>
              <a:buSzPts val="900"/>
              <a:buChar char="●"/>
            </a:pPr>
            <a:r>
              <a:rPr lang="es"/>
              <a:t>Sentence 2: "The knight rescued the royal daughter."</a:t>
            </a:r>
            <a:endParaRPr/>
          </a:p>
          <a:p>
            <a:pPr indent="-285750" lvl="0" marL="457200" rtl="0" algn="just">
              <a:spcBef>
                <a:spcPts val="0"/>
              </a:spcBef>
              <a:spcAft>
                <a:spcPts val="0"/>
              </a:spcAft>
              <a:buSzPts val="900"/>
              <a:buChar char="●"/>
            </a:pPr>
            <a:r>
              <a:rPr lang="es"/>
              <a:t>Similarity Score: High (Similar meaning despite different words).</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2"/>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Understanding sentence similarity</a:t>
            </a:r>
            <a:endParaRPr/>
          </a:p>
          <a:p>
            <a:pPr indent="0" lvl="0" marL="0" rtl="0" algn="l">
              <a:spcBef>
                <a:spcPts val="0"/>
              </a:spcBef>
              <a:spcAft>
                <a:spcPts val="0"/>
              </a:spcAft>
              <a:buNone/>
            </a:pPr>
            <a:r>
              <a:t/>
            </a:r>
            <a:endParaRPr/>
          </a:p>
        </p:txBody>
      </p:sp>
      <p:pic>
        <p:nvPicPr>
          <p:cNvPr id="192" name="Google Shape;192;p32"/>
          <p:cNvPicPr preferRelativeResize="0"/>
          <p:nvPr/>
        </p:nvPicPr>
        <p:blipFill>
          <a:blip r:embed="rId3">
            <a:alphaModFix/>
          </a:blip>
          <a:stretch>
            <a:fillRect/>
          </a:stretch>
        </p:blipFill>
        <p:spPr>
          <a:xfrm>
            <a:off x="2055900" y="817812"/>
            <a:ext cx="5032201" cy="350787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3"/>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Understanding sentence similarity</a:t>
            </a:r>
            <a:endParaRPr/>
          </a:p>
          <a:p>
            <a:pPr indent="0" lvl="0" marL="0" rtl="0" algn="l">
              <a:spcBef>
                <a:spcPts val="0"/>
              </a:spcBef>
              <a:spcAft>
                <a:spcPts val="0"/>
              </a:spcAft>
              <a:buNone/>
            </a:pPr>
            <a:r>
              <a:t/>
            </a:r>
            <a:endParaRPr/>
          </a:p>
        </p:txBody>
      </p:sp>
      <p:pic>
        <p:nvPicPr>
          <p:cNvPr id="198" name="Google Shape;198;p33"/>
          <p:cNvPicPr preferRelativeResize="0"/>
          <p:nvPr/>
        </p:nvPicPr>
        <p:blipFill>
          <a:blip r:embed="rId3">
            <a:alphaModFix/>
          </a:blip>
          <a:stretch>
            <a:fillRect/>
          </a:stretch>
        </p:blipFill>
        <p:spPr>
          <a:xfrm>
            <a:off x="2090138" y="1170638"/>
            <a:ext cx="4978575" cy="28022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4"/>
          <p:cNvSpPr txBox="1"/>
          <p:nvPr>
            <p:ph type="title"/>
          </p:nvPr>
        </p:nvSpPr>
        <p:spPr>
          <a:xfrm>
            <a:off x="1070043" y="2006648"/>
            <a:ext cx="7004100" cy="484800"/>
          </a:xfrm>
          <a:prstGeom prst="rect">
            <a:avLst/>
          </a:prstGeom>
        </p:spPr>
        <p:txBody>
          <a:bodyPr anchorCtr="0" anchor="b" bIns="34275" lIns="0" spcFirstLastPara="1" rIns="0" wrap="square" tIns="34275">
            <a:spAutoFit/>
          </a:bodyPr>
          <a:lstStyle/>
          <a:p>
            <a:pPr indent="0" lvl="0" marL="0" rtl="0" algn="ctr">
              <a:spcBef>
                <a:spcPts val="0"/>
              </a:spcBef>
              <a:spcAft>
                <a:spcPts val="0"/>
              </a:spcAft>
              <a:buNone/>
            </a:pPr>
            <a:r>
              <a:rPr lang="es"/>
              <a:t>Questions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5"/>
          <p:cNvSpPr txBox="1"/>
          <p:nvPr>
            <p:ph type="title"/>
          </p:nvPr>
        </p:nvSpPr>
        <p:spPr>
          <a:xfrm>
            <a:off x="1070043" y="2006648"/>
            <a:ext cx="7004100" cy="484800"/>
          </a:xfrm>
          <a:prstGeom prst="rect">
            <a:avLst/>
          </a:prstGeom>
        </p:spPr>
        <p:txBody>
          <a:bodyPr anchorCtr="0" anchor="b" bIns="34275" lIns="0" spcFirstLastPara="1" rIns="0" wrap="square" tIns="34275">
            <a:spAutoFit/>
          </a:bodyPr>
          <a:lstStyle/>
          <a:p>
            <a:pPr indent="0" lvl="0" marL="0" rtl="0" algn="ctr">
              <a:spcBef>
                <a:spcPts val="0"/>
              </a:spcBef>
              <a:spcAft>
                <a:spcPts val="0"/>
              </a:spcAft>
              <a:buNone/>
            </a:pPr>
            <a:r>
              <a:rPr lang="es"/>
              <a:t>Let’s try to do it in Unity</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 name="Shape 49"/>
        <p:cNvGrpSpPr/>
        <p:nvPr/>
      </p:nvGrpSpPr>
      <p:grpSpPr>
        <a:xfrm>
          <a:off x="0" y="0"/>
          <a:ext cx="0" cy="0"/>
          <a:chOff x="0" y="0"/>
          <a:chExt cx="0" cy="0"/>
        </a:xfrm>
      </p:grpSpPr>
      <p:sp>
        <p:nvSpPr>
          <p:cNvPr id="50" name="Google Shape;50;p9"/>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Concept overview</a:t>
            </a:r>
            <a:endParaRPr/>
          </a:p>
        </p:txBody>
      </p:sp>
      <p:sp>
        <p:nvSpPr>
          <p:cNvPr id="51" name="Google Shape;51;p9"/>
          <p:cNvSpPr txBox="1"/>
          <p:nvPr>
            <p:ph idx="2" type="body"/>
          </p:nvPr>
        </p:nvSpPr>
        <p:spPr>
          <a:xfrm>
            <a:off x="454982" y="1031575"/>
            <a:ext cx="8248200" cy="3447300"/>
          </a:xfrm>
          <a:prstGeom prst="rect">
            <a:avLst/>
          </a:prstGeom>
        </p:spPr>
        <p:txBody>
          <a:bodyPr anchorCtr="0" anchor="t" bIns="0" lIns="0" spcFirstLastPara="1" rIns="0" wrap="square" tIns="0">
            <a:noAutofit/>
          </a:bodyPr>
          <a:lstStyle/>
          <a:p>
            <a:pPr indent="0" lvl="0" marL="0" rtl="0" algn="just">
              <a:spcBef>
                <a:spcPts val="0"/>
              </a:spcBef>
              <a:spcAft>
                <a:spcPts val="0"/>
              </a:spcAft>
              <a:buNone/>
            </a:pPr>
            <a:r>
              <a:rPr lang="es"/>
              <a:t>Generative artificial intelligence (AI) is a type of AI system capable of generating text, images, or other media in response to prompts. Generative AI models learn the patterns and structure of their input training data and then generate new data with similar characteristics.</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6"/>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Practice</a:t>
            </a:r>
            <a:endParaRPr/>
          </a:p>
        </p:txBody>
      </p:sp>
      <p:sp>
        <p:nvSpPr>
          <p:cNvPr id="214" name="Google Shape;214;p36"/>
          <p:cNvSpPr txBox="1"/>
          <p:nvPr>
            <p:ph idx="2" type="body"/>
          </p:nvPr>
        </p:nvSpPr>
        <p:spPr>
          <a:xfrm>
            <a:off x="454982" y="1031575"/>
            <a:ext cx="8248200" cy="3447300"/>
          </a:xfrm>
          <a:prstGeom prst="rect">
            <a:avLst/>
          </a:prstGeom>
        </p:spPr>
        <p:txBody>
          <a:bodyPr anchorCtr="0" anchor="t" bIns="0" lIns="0" spcFirstLastPara="1" rIns="0" wrap="square" tIns="0">
            <a:noAutofit/>
          </a:bodyPr>
          <a:lstStyle/>
          <a:p>
            <a:pPr indent="-285750" lvl="0" marL="457200" rtl="0" algn="just">
              <a:spcBef>
                <a:spcPts val="0"/>
              </a:spcBef>
              <a:spcAft>
                <a:spcPts val="0"/>
              </a:spcAft>
              <a:buSzPts val="900"/>
              <a:buChar char="●"/>
            </a:pPr>
            <a:r>
              <a:rPr lang="es"/>
              <a:t>Create your Hugging Face account if you don’t have one. </a:t>
            </a:r>
            <a:r>
              <a:rPr b="1" lang="es" u="sng">
                <a:solidFill>
                  <a:schemeClr val="hlink"/>
                </a:solidFill>
                <a:hlinkClick r:id="rId3"/>
              </a:rPr>
              <a:t>https://huggingface.co/join</a:t>
            </a:r>
            <a:endParaRPr b="1"/>
          </a:p>
          <a:p>
            <a:pPr indent="-285750" lvl="0" marL="457200" rtl="0" algn="just">
              <a:spcBef>
                <a:spcPts val="0"/>
              </a:spcBef>
              <a:spcAft>
                <a:spcPts val="0"/>
              </a:spcAft>
              <a:buSzPts val="900"/>
              <a:buChar char="●"/>
            </a:pPr>
            <a:r>
              <a:rPr lang="es"/>
              <a:t>Check this model: </a:t>
            </a:r>
            <a:r>
              <a:rPr lang="es" u="sng">
                <a:solidFill>
                  <a:schemeClr val="hlink"/>
                </a:solidFill>
                <a:hlinkClick r:id="rId4"/>
              </a:rPr>
              <a:t>https://huggingface.co/sentence-transformers/all-MiniLM-L6-v2</a:t>
            </a:r>
            <a:endParaRPr/>
          </a:p>
          <a:p>
            <a:pPr indent="-285750" lvl="0" marL="457200" rtl="0" algn="just">
              <a:spcBef>
                <a:spcPts val="0"/>
              </a:spcBef>
              <a:spcAft>
                <a:spcPts val="0"/>
              </a:spcAft>
              <a:buSzPts val="900"/>
              <a:buChar char="●"/>
            </a:pPr>
            <a:r>
              <a:rPr lang="es"/>
              <a:t>Download Unity Project: </a:t>
            </a:r>
            <a:r>
              <a:rPr lang="es" u="sng">
                <a:solidFill>
                  <a:schemeClr val="hlink"/>
                </a:solidFill>
                <a:hlinkClick r:id="rId5"/>
              </a:rPr>
              <a:t>Unity project</a:t>
            </a:r>
            <a:endParaRPr/>
          </a:p>
          <a:p>
            <a:pPr indent="-285750" lvl="0" marL="457200" rtl="0" algn="just">
              <a:spcBef>
                <a:spcPts val="0"/>
              </a:spcBef>
              <a:spcAft>
                <a:spcPts val="0"/>
              </a:spcAft>
              <a:buSzPts val="900"/>
              <a:buChar char="●"/>
            </a:pPr>
            <a:r>
              <a:rPr lang="es"/>
              <a:t>Install Unity Sentis versión 1.3 (com.unity.sentis)</a:t>
            </a:r>
            <a:endParaRPr/>
          </a:p>
          <a:p>
            <a:pPr indent="-285750" lvl="0" marL="457200" rtl="0" algn="l">
              <a:spcBef>
                <a:spcPts val="0"/>
              </a:spcBef>
              <a:spcAft>
                <a:spcPts val="0"/>
              </a:spcAft>
              <a:buSzPts val="900"/>
              <a:buChar char="●"/>
            </a:pPr>
            <a:r>
              <a:rPr lang="es"/>
              <a:t>Install Sharp Transformers (Add package from git URL: </a:t>
            </a:r>
            <a:endParaRPr/>
          </a:p>
          <a:p>
            <a:pPr indent="-304800" lvl="1" marL="914400" rtl="0" algn="l">
              <a:spcBef>
                <a:spcPts val="0"/>
              </a:spcBef>
              <a:spcAft>
                <a:spcPts val="0"/>
              </a:spcAft>
              <a:buSzPts val="1200"/>
              <a:buChar char="○"/>
            </a:pPr>
            <a:r>
              <a:rPr lang="es" u="sng">
                <a:solidFill>
                  <a:schemeClr val="hlink"/>
                </a:solidFill>
                <a:hlinkClick r:id="rId6"/>
              </a:rPr>
              <a:t>https://github.com/huggingface/sharp-transformers.git</a:t>
            </a:r>
            <a:endParaRPr/>
          </a:p>
          <a:p>
            <a:pPr indent="0" lvl="0" marL="0" rtl="0" algn="l">
              <a:spcBef>
                <a:spcPts val="0"/>
              </a:spcBef>
              <a:spcAft>
                <a:spcPts val="0"/>
              </a:spcAft>
              <a:buNone/>
            </a:pPr>
            <a:r>
              <a:t/>
            </a:r>
            <a:endParaRPr/>
          </a:p>
          <a:p>
            <a:pPr indent="-285750" lvl="0" marL="457200" rtl="0" algn="l">
              <a:spcBef>
                <a:spcPts val="0"/>
              </a:spcBef>
              <a:spcAft>
                <a:spcPts val="0"/>
              </a:spcAft>
              <a:buSzPts val="900"/>
              <a:buChar char="●"/>
            </a:pPr>
            <a:r>
              <a:rPr lang="es"/>
              <a:t>Check code from: </a:t>
            </a:r>
            <a:endParaRPr/>
          </a:p>
          <a:p>
            <a:pPr indent="-304800" lvl="1" marL="914400" rtl="0" algn="l">
              <a:spcBef>
                <a:spcPts val="0"/>
              </a:spcBef>
              <a:spcAft>
                <a:spcPts val="0"/>
              </a:spcAft>
              <a:buSzPts val="1200"/>
              <a:buChar char="○"/>
            </a:pPr>
            <a:r>
              <a:rPr lang="es" u="sng">
                <a:solidFill>
                  <a:schemeClr val="hlink"/>
                </a:solidFill>
                <a:hlinkClick r:id="rId7"/>
              </a:rPr>
              <a:t>Code tutorial</a:t>
            </a:r>
            <a:endParaRPr/>
          </a:p>
          <a:p>
            <a:pPr indent="0" lvl="0" marL="914400" rtl="0" algn="l">
              <a:spcBef>
                <a:spcPts val="0"/>
              </a:spcBef>
              <a:spcAft>
                <a:spcPts val="0"/>
              </a:spcAft>
              <a:buNone/>
            </a:pPr>
            <a:r>
              <a:t/>
            </a:r>
            <a:endParaRPr/>
          </a:p>
          <a:p>
            <a:pPr indent="0" lvl="0" marL="457200" rtl="0" algn="just">
              <a:spcBef>
                <a:spcPts val="0"/>
              </a:spcBef>
              <a:spcAft>
                <a:spcPts val="0"/>
              </a:spcAft>
              <a:buNone/>
            </a:pPr>
            <a:r>
              <a:t/>
            </a:r>
            <a:endParaRPr/>
          </a:p>
          <a:p>
            <a:pPr indent="0" lvl="0" marL="457200" rtl="0" algn="just">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0"/>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Advancements in Generative AI</a:t>
            </a:r>
            <a:endParaRPr/>
          </a:p>
        </p:txBody>
      </p:sp>
      <p:sp>
        <p:nvSpPr>
          <p:cNvPr id="57" name="Google Shape;57;p10"/>
          <p:cNvSpPr txBox="1"/>
          <p:nvPr>
            <p:ph idx="2" type="body"/>
          </p:nvPr>
        </p:nvSpPr>
        <p:spPr>
          <a:xfrm>
            <a:off x="454982" y="1031575"/>
            <a:ext cx="8248200" cy="3447300"/>
          </a:xfrm>
          <a:prstGeom prst="rect">
            <a:avLst/>
          </a:prstGeom>
        </p:spPr>
        <p:txBody>
          <a:bodyPr anchorCtr="0" anchor="t" bIns="0" lIns="0" spcFirstLastPara="1" rIns="0" wrap="square" tIns="0">
            <a:noAutofit/>
          </a:bodyPr>
          <a:lstStyle/>
          <a:p>
            <a:pPr indent="0" lvl="0" marL="0" rtl="0" algn="just">
              <a:spcBef>
                <a:spcPts val="0"/>
              </a:spcBef>
              <a:spcAft>
                <a:spcPts val="0"/>
              </a:spcAft>
              <a:buNone/>
            </a:pPr>
            <a:r>
              <a:rPr lang="es"/>
              <a:t>Advancements in transformer-based deep neural networks, particularly large language models (LLMs), have driven a surge in generative AI systems in the early 2020s. Notable examples include chatbots like ChatGPT, Copilot, Gemini, and LLaMA; text-to-image generation systems such as Stable Diffusion, Midjourney, and DALL-E; and text-to-video AI generators like Sora.</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1"/>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Chatbots: Transforming Human-AI Interaction</a:t>
            </a:r>
            <a:endParaRPr/>
          </a:p>
        </p:txBody>
      </p:sp>
      <p:pic>
        <p:nvPicPr>
          <p:cNvPr id="63" name="Google Shape;63;p11"/>
          <p:cNvPicPr preferRelativeResize="0"/>
          <p:nvPr/>
        </p:nvPicPr>
        <p:blipFill rotWithShape="1">
          <a:blip r:embed="rId3">
            <a:alphaModFix/>
          </a:blip>
          <a:srcRect b="0" l="0" r="0" t="29313"/>
          <a:stretch/>
        </p:blipFill>
        <p:spPr>
          <a:xfrm>
            <a:off x="993538" y="1403338"/>
            <a:ext cx="7171774" cy="27037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2"/>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Chatbots: The Modern Era Begins with Transformers </a:t>
            </a:r>
            <a:endParaRPr/>
          </a:p>
          <a:p>
            <a:pPr indent="0" lvl="0" marL="0" rtl="0" algn="l">
              <a:spcBef>
                <a:spcPts val="0"/>
              </a:spcBef>
              <a:spcAft>
                <a:spcPts val="0"/>
              </a:spcAft>
              <a:buNone/>
            </a:pPr>
            <a:r>
              <a:t/>
            </a:r>
            <a:endParaRPr/>
          </a:p>
        </p:txBody>
      </p:sp>
      <p:sp>
        <p:nvSpPr>
          <p:cNvPr id="69" name="Google Shape;69;p12"/>
          <p:cNvSpPr txBox="1"/>
          <p:nvPr>
            <p:ph idx="2" type="body"/>
          </p:nvPr>
        </p:nvSpPr>
        <p:spPr>
          <a:xfrm>
            <a:off x="454977" y="1031575"/>
            <a:ext cx="5439300" cy="3447300"/>
          </a:xfrm>
          <a:prstGeom prst="rect">
            <a:avLst/>
          </a:prstGeom>
        </p:spPr>
        <p:txBody>
          <a:bodyPr anchorCtr="0" anchor="t" bIns="0" lIns="0" spcFirstLastPara="1" rIns="0" wrap="square" tIns="0">
            <a:noAutofit/>
          </a:bodyPr>
          <a:lstStyle/>
          <a:p>
            <a:pPr indent="-285750" lvl="0" marL="457200" rtl="0" algn="just">
              <a:spcBef>
                <a:spcPts val="0"/>
              </a:spcBef>
              <a:spcAft>
                <a:spcPts val="0"/>
              </a:spcAft>
              <a:buSzPts val="900"/>
              <a:buChar char="●"/>
            </a:pPr>
            <a:r>
              <a:rPr lang="es"/>
              <a:t>In 2017 </a:t>
            </a:r>
            <a:r>
              <a:rPr lang="es"/>
              <a:t>Google presents the paper </a:t>
            </a:r>
            <a:r>
              <a:rPr b="1" lang="es"/>
              <a:t>Attention is All You Need</a:t>
            </a:r>
            <a:r>
              <a:rPr lang="es"/>
              <a:t>, marking a major revolution in NLP.</a:t>
            </a:r>
            <a:endParaRPr/>
          </a:p>
          <a:p>
            <a:pPr indent="-285750" lvl="0" marL="457200" rtl="0" algn="just">
              <a:spcBef>
                <a:spcPts val="0"/>
              </a:spcBef>
              <a:spcAft>
                <a:spcPts val="0"/>
              </a:spcAft>
              <a:buSzPts val="900"/>
              <a:buChar char="●"/>
            </a:pPr>
            <a:r>
              <a:rPr lang="es"/>
              <a:t>An innovative architecture that took the concept of self-attention to a new level.</a:t>
            </a:r>
            <a:endParaRPr/>
          </a:p>
          <a:p>
            <a:pPr indent="-285750" lvl="0" marL="457200" rtl="0" algn="just">
              <a:spcBef>
                <a:spcPts val="0"/>
              </a:spcBef>
              <a:spcAft>
                <a:spcPts val="0"/>
              </a:spcAft>
              <a:buSzPts val="900"/>
              <a:buChar char="●"/>
            </a:pPr>
            <a:r>
              <a:rPr lang="es"/>
              <a:t>Currently, the paper has been cited in over 140,000 articles.</a:t>
            </a:r>
            <a:endParaRPr/>
          </a:p>
          <a:p>
            <a:pPr indent="0" lvl="0" marL="0" rtl="0" algn="just">
              <a:spcBef>
                <a:spcPts val="0"/>
              </a:spcBef>
              <a:spcAft>
                <a:spcPts val="0"/>
              </a:spcAft>
              <a:buNone/>
            </a:pPr>
            <a:r>
              <a:t/>
            </a:r>
            <a:endParaRPr/>
          </a:p>
        </p:txBody>
      </p:sp>
      <p:pic>
        <p:nvPicPr>
          <p:cNvPr id="70" name="Google Shape;70;p12"/>
          <p:cNvPicPr preferRelativeResize="0"/>
          <p:nvPr/>
        </p:nvPicPr>
        <p:blipFill>
          <a:blip r:embed="rId3">
            <a:alphaModFix/>
          </a:blip>
          <a:stretch>
            <a:fillRect/>
          </a:stretch>
        </p:blipFill>
        <p:spPr>
          <a:xfrm>
            <a:off x="6520250" y="906000"/>
            <a:ext cx="2440175" cy="3331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3"/>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How GPT Models Work</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76" name="Google Shape;76;p13"/>
          <p:cNvSpPr txBox="1"/>
          <p:nvPr>
            <p:ph idx="2" type="body"/>
          </p:nvPr>
        </p:nvSpPr>
        <p:spPr>
          <a:xfrm>
            <a:off x="454982" y="1031575"/>
            <a:ext cx="8248200" cy="3447300"/>
          </a:xfrm>
          <a:prstGeom prst="rect">
            <a:avLst/>
          </a:prstGeom>
        </p:spPr>
        <p:txBody>
          <a:bodyPr anchorCtr="0" anchor="t" bIns="0" lIns="0" spcFirstLastPara="1" rIns="0" wrap="square" tIns="0">
            <a:noAutofit/>
          </a:bodyPr>
          <a:lstStyle/>
          <a:p>
            <a:pPr indent="0" lvl="0" marL="0" rtl="0" algn="just">
              <a:spcBef>
                <a:spcPts val="0"/>
              </a:spcBef>
              <a:spcAft>
                <a:spcPts val="0"/>
              </a:spcAft>
              <a:buNone/>
            </a:pPr>
            <a:r>
              <a:rPr lang="es"/>
              <a:t>GPT models are based on the Transformer architecture, utilizing attention mechanisms to process and generate human-like text. They predict the next word in a sequence by considering the context provided by previous words, enabling tasks such as language translation, text summarization, and conversational AI.</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4"/>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Self attention</a:t>
            </a:r>
            <a:endParaRPr/>
          </a:p>
        </p:txBody>
      </p:sp>
      <p:sp>
        <p:nvSpPr>
          <p:cNvPr id="82" name="Google Shape;82;p14"/>
          <p:cNvSpPr txBox="1"/>
          <p:nvPr>
            <p:ph idx="2" type="body"/>
          </p:nvPr>
        </p:nvSpPr>
        <p:spPr>
          <a:xfrm>
            <a:off x="454982" y="1031575"/>
            <a:ext cx="8248200" cy="3447300"/>
          </a:xfrm>
          <a:prstGeom prst="rect">
            <a:avLst/>
          </a:prstGeom>
        </p:spPr>
        <p:txBody>
          <a:bodyPr anchorCtr="0" anchor="t" bIns="0" lIns="0" spcFirstLastPara="1" rIns="0" wrap="square" tIns="0">
            <a:noAutofit/>
          </a:bodyPr>
          <a:lstStyle/>
          <a:p>
            <a:pPr indent="0" lvl="0" marL="0" rtl="0" algn="just">
              <a:spcBef>
                <a:spcPts val="0"/>
              </a:spcBef>
              <a:spcAft>
                <a:spcPts val="0"/>
              </a:spcAft>
              <a:buNone/>
            </a:pPr>
            <a:r>
              <a:rPr lang="es"/>
              <a:t>The model can look at all the words in a sentence simultaneously and determine which ones are important in each context.</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s"/>
              <a:t>For example, in the sentence "The cat looks at the fish and wants to eat it," the model understands that "it" refers to the fish, not the cat.</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s"/>
              <a:t>When you ask a question, the model calculates the most likely next word, then the next one, and so on.</a:t>
            </a:r>
            <a:endParaRPr/>
          </a:p>
          <a:p>
            <a:pPr indent="0" lvl="0" marL="0" rtl="0" algn="just">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5"/>
          <p:cNvSpPr txBox="1"/>
          <p:nvPr>
            <p:ph idx="1" type="body"/>
          </p:nvPr>
        </p:nvSpPr>
        <p:spPr>
          <a:xfrm>
            <a:off x="455329" y="289844"/>
            <a:ext cx="8248200" cy="50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s"/>
              <a:t>Mixture of experts (MOE)</a:t>
            </a:r>
            <a:endParaRPr/>
          </a:p>
          <a:p>
            <a:pPr indent="0" lvl="0" marL="0" rtl="0" algn="l">
              <a:spcBef>
                <a:spcPts val="0"/>
              </a:spcBef>
              <a:spcAft>
                <a:spcPts val="0"/>
              </a:spcAft>
              <a:buNone/>
            </a:pPr>
            <a:r>
              <a:t/>
            </a:r>
            <a:endParaRPr/>
          </a:p>
        </p:txBody>
      </p:sp>
      <p:pic>
        <p:nvPicPr>
          <p:cNvPr id="88" name="Google Shape;88;p15"/>
          <p:cNvPicPr preferRelativeResize="0"/>
          <p:nvPr/>
        </p:nvPicPr>
        <p:blipFill>
          <a:blip r:embed="rId3">
            <a:alphaModFix/>
          </a:blip>
          <a:stretch>
            <a:fillRect/>
          </a:stretch>
        </p:blipFill>
        <p:spPr>
          <a:xfrm>
            <a:off x="152400" y="1461932"/>
            <a:ext cx="8839200" cy="221963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CP2020">
      <a:dk1>
        <a:srgbClr val="32414F"/>
      </a:dk1>
      <a:lt1>
        <a:srgbClr val="FFFFFF"/>
      </a:lt1>
      <a:dk2>
        <a:srgbClr val="154464"/>
      </a:dk2>
      <a:lt2>
        <a:srgbClr val="F8F8F8"/>
      </a:lt2>
      <a:accent1>
        <a:srgbClr val="2F6E9A"/>
      </a:accent1>
      <a:accent2>
        <a:srgbClr val="5E93BD"/>
      </a:accent2>
      <a:accent3>
        <a:srgbClr val="C3D8DB"/>
      </a:accent3>
      <a:accent4>
        <a:srgbClr val="EAEBED"/>
      </a:accent4>
      <a:accent5>
        <a:srgbClr val="00AFB1"/>
      </a:accent5>
      <a:accent6>
        <a:srgbClr val="6CCACD"/>
      </a:accent6>
      <a:hlink>
        <a:srgbClr val="00AFB1"/>
      </a:hlink>
      <a:folHlink>
        <a:srgbClr val="2F6E9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